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7" r:id="rId2"/>
    <p:sldId id="259" r:id="rId3"/>
    <p:sldId id="260" r:id="rId4"/>
    <p:sldId id="26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63" r:id="rId16"/>
    <p:sldId id="275" r:id="rId17"/>
    <p:sldId id="276" r:id="rId18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CC33"/>
    <a:srgbClr val="000099"/>
    <a:srgbClr val="66FF33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9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gradFill rotWithShape="0">
          <a:gsLst>
            <a:gs pos="0">
              <a:srgbClr val="C0C0C0"/>
            </a:gs>
            <a:gs pos="100000">
              <a:srgbClr val="C0C0C0">
                <a:gamma/>
                <a:shade val="46275"/>
                <a:invGamma/>
              </a:srgbClr>
            </a:gs>
          </a:gsLst>
          <a:path path="rect">
            <a:fillToRect l="50000" t="50000" r="50000" b="50000"/>
          </a:path>
        </a:gradFill>
        <a:ln w="12700">
          <a:solidFill>
            <a:schemeClr val="tx1"/>
          </a:solidFill>
          <a:prstDash val="solid"/>
        </a:ln>
      </c:spPr>
    </c:sideWall>
    <c:backWall>
      <c:thickness val="0"/>
      <c:spPr>
        <a:gradFill rotWithShape="0">
          <a:gsLst>
            <a:gs pos="0">
              <a:srgbClr val="C0C0C0"/>
            </a:gs>
            <a:gs pos="100000">
              <a:srgbClr val="C0C0C0">
                <a:gamma/>
                <a:shade val="46275"/>
                <a:invGamma/>
              </a:srgbClr>
            </a:gs>
          </a:gsLst>
          <a:path path="rect">
            <a:fillToRect l="50000" t="50000" r="50000" b="50000"/>
          </a:path>
        </a:gradFill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1428571428571425E-2"/>
          <c:y val="5.2757793764988022E-2"/>
          <c:w val="0.57777777777777772"/>
          <c:h val="0.78896882494004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обязательная часть</c:v>
                </c:pt>
              </c:strCache>
            </c:strRef>
          </c:tx>
          <c:spPr>
            <a:solidFill>
              <a:srgbClr val="CC99FF"/>
            </a:solidFill>
            <a:ln w="1235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 начальное образование </c:v>
                </c:pt>
                <c:pt idx="1">
                  <c:v> основное образование </c:v>
                </c:pt>
                <c:pt idx="2">
                  <c:v>среднее образование 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80</c:v>
                </c:pt>
                <c:pt idx="1">
                  <c:v>70</c:v>
                </c:pt>
                <c:pt idx="2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69-43D3-8EE0-97100718FFE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часть, формируемая участниками образовательного процесса</c:v>
                </c:pt>
              </c:strCache>
            </c:strRef>
          </c:tx>
          <c:spPr>
            <a:solidFill>
              <a:srgbClr val="FFFF00"/>
            </a:solidFill>
            <a:ln w="1235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 начальное образование </c:v>
                </c:pt>
                <c:pt idx="1">
                  <c:v> основное образование </c:v>
                </c:pt>
                <c:pt idx="2">
                  <c:v>среднее образование 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20</c:v>
                </c:pt>
                <c:pt idx="1">
                  <c:v>30</c:v>
                </c:pt>
                <c:pt idx="2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369-43D3-8EE0-97100718FF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479294792"/>
        <c:axId val="479291264"/>
        <c:axId val="0"/>
      </c:bar3DChart>
      <c:catAx>
        <c:axId val="479294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0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68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479291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9291264"/>
        <c:scaling>
          <c:orientation val="minMax"/>
        </c:scaling>
        <c:delete val="0"/>
        <c:axPos val="l"/>
        <c:majorGridlines>
          <c:spPr>
            <a:ln w="308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0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1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479294792"/>
        <c:crosses val="autoZero"/>
        <c:crossBetween val="between"/>
      </c:valAx>
      <c:spPr>
        <a:noFill/>
        <a:ln w="24712">
          <a:noFill/>
        </a:ln>
      </c:spPr>
    </c:plotArea>
    <c:legend>
      <c:legendPos val="r"/>
      <c:layout>
        <c:manualLayout>
          <c:xMode val="edge"/>
          <c:yMode val="edge"/>
          <c:x val="0.66984126984126979"/>
          <c:y val="0.15107913669064749"/>
          <c:w val="0.32380952380952444"/>
          <c:h val="0.72901678657074342"/>
        </c:manualLayout>
      </c:layout>
      <c:overlay val="0"/>
      <c:spPr>
        <a:noFill/>
        <a:ln w="3089">
          <a:solidFill>
            <a:schemeClr val="tx1"/>
          </a:solidFill>
          <a:prstDash val="solid"/>
        </a:ln>
      </c:spPr>
      <c:txPr>
        <a:bodyPr/>
        <a:lstStyle/>
        <a:p>
          <a:pPr>
            <a:defRPr sz="1610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/>
      </a:solidFill>
      <a:prstDash val="solid"/>
      <a:miter lim="800000"/>
      <a:headEnd type="none" w="med" len="med"/>
      <a:tailEnd type="none" w="med" len="med"/>
    </a:ln>
  </c:spPr>
  <c:txPr>
    <a:bodyPr/>
    <a:lstStyle/>
    <a:p>
      <a:pPr>
        <a:defRPr sz="175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5C98A2-7611-4E44-A353-4EE76552F484}" type="doc">
      <dgm:prSet loTypeId="urn:microsoft.com/office/officeart/2005/8/layout/matrix1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1356EB-5AA6-442D-A6C7-0682CE7D7405}">
      <dgm:prSet phldrT="[Текст]" custT="1"/>
      <dgm:spPr/>
      <dgm:t>
        <a:bodyPr/>
        <a:lstStyle/>
        <a:p>
          <a:r>
            <a:rPr lang="ru-RU" sz="2400" b="1" u="none" dirty="0" smtClean="0">
              <a:solidFill>
                <a:srgbClr val="A50021"/>
              </a:solidFill>
            </a:rPr>
            <a:t>Среднее общее образование направлено на:</a:t>
          </a:r>
          <a:endParaRPr lang="ru-RU" sz="2400" b="1" u="none" dirty="0">
            <a:solidFill>
              <a:srgbClr val="A50021"/>
            </a:solidFill>
          </a:endParaRPr>
        </a:p>
      </dgm:t>
    </dgm:pt>
    <dgm:pt modelId="{8F609021-30C7-4746-A2EF-EB1BA87A2263}" type="parTrans" cxnId="{C72818D4-BC15-475B-B7F8-C33A33C1F14E}">
      <dgm:prSet/>
      <dgm:spPr/>
      <dgm:t>
        <a:bodyPr/>
        <a:lstStyle/>
        <a:p>
          <a:endParaRPr lang="ru-RU"/>
        </a:p>
      </dgm:t>
    </dgm:pt>
    <dgm:pt modelId="{3E32157A-949F-4255-BCDE-DD0D3B89C0AB}" type="sibTrans" cxnId="{C72818D4-BC15-475B-B7F8-C33A33C1F14E}">
      <dgm:prSet/>
      <dgm:spPr/>
      <dgm:t>
        <a:bodyPr/>
        <a:lstStyle/>
        <a:p>
          <a:endParaRPr lang="ru-RU"/>
        </a:p>
      </dgm:t>
    </dgm:pt>
    <dgm:pt modelId="{95FAC6A3-7391-43D8-AF21-EF84E729591A}">
      <dgm:prSet phldrT="[Текст]" custT="1"/>
      <dgm:spPr/>
      <dgm:t>
        <a:bodyPr/>
        <a:lstStyle/>
        <a:p>
          <a:r>
            <a:rPr lang="ru-RU" sz="2400" b="1" dirty="0" smtClean="0"/>
            <a:t>развитие интереса к познанию и творческих способностей обучающегося</a:t>
          </a:r>
          <a:endParaRPr lang="ru-RU" sz="1700" b="1" dirty="0"/>
        </a:p>
      </dgm:t>
    </dgm:pt>
    <dgm:pt modelId="{508638EC-5799-4D72-9AD7-C7984865B321}" type="parTrans" cxnId="{32F7A576-DAB9-478E-85F9-4E95CFDACF3B}">
      <dgm:prSet/>
      <dgm:spPr/>
      <dgm:t>
        <a:bodyPr/>
        <a:lstStyle/>
        <a:p>
          <a:endParaRPr lang="ru-RU"/>
        </a:p>
      </dgm:t>
    </dgm:pt>
    <dgm:pt modelId="{7D068A87-09D4-4986-ADB1-81B3F746C36F}" type="sibTrans" cxnId="{32F7A576-DAB9-478E-85F9-4E95CFDACF3B}">
      <dgm:prSet/>
      <dgm:spPr/>
      <dgm:t>
        <a:bodyPr/>
        <a:lstStyle/>
        <a:p>
          <a:endParaRPr lang="ru-RU"/>
        </a:p>
      </dgm:t>
    </dgm:pt>
    <dgm:pt modelId="{56FD1126-310D-4F95-B7B1-5AA4B4C7E719}">
      <dgm:prSet phldrT="[Текст]" custT="1"/>
      <dgm:spPr/>
      <dgm:t>
        <a:bodyPr/>
        <a:lstStyle/>
        <a:p>
          <a:r>
            <a:rPr lang="ru-RU" sz="2000" b="1" dirty="0" smtClean="0"/>
            <a:t>формирование навыков самостоятельной учебной деятельности на основе </a:t>
          </a:r>
          <a:r>
            <a:rPr lang="ru-RU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индивидуализации и профессиональной ориентации содержания среднего общего образования</a:t>
          </a:r>
          <a:endParaRPr lang="ru-RU" sz="17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3FFAFA-48AF-4B6D-B461-1FFC53110EF1}" type="parTrans" cxnId="{7F66754B-D29B-4AE5-BC52-9916981EEC08}">
      <dgm:prSet/>
      <dgm:spPr/>
      <dgm:t>
        <a:bodyPr/>
        <a:lstStyle/>
        <a:p>
          <a:endParaRPr lang="ru-RU"/>
        </a:p>
      </dgm:t>
    </dgm:pt>
    <dgm:pt modelId="{1693F424-2337-4611-BE1F-0259E0C7D7B9}" type="sibTrans" cxnId="{7F66754B-D29B-4AE5-BC52-9916981EEC08}">
      <dgm:prSet/>
      <dgm:spPr/>
      <dgm:t>
        <a:bodyPr/>
        <a:lstStyle/>
        <a:p>
          <a:endParaRPr lang="ru-RU"/>
        </a:p>
      </dgm:t>
    </dgm:pt>
    <dgm:pt modelId="{359CEEE0-5F5F-4246-AA76-7999E610FDA4}">
      <dgm:prSet phldrT="[Текст]" custT="1"/>
      <dgm:spPr/>
      <dgm:t>
        <a:bodyPr/>
        <a:lstStyle/>
        <a:p>
          <a:r>
            <a:rPr lang="ru-RU" sz="2000" b="1" dirty="0" smtClean="0"/>
            <a:t>подготовку обучающегося к жизни в обществе, самостоятельному жизненному выбору, </a:t>
          </a:r>
          <a:r>
            <a:rPr lang="ru-RU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продолжению образования и началу профессиональной деятельности</a:t>
          </a:r>
          <a:endParaRPr lang="ru-RU" sz="20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C0D8066-DE09-4317-9270-8D01FBFD86A1}" type="parTrans" cxnId="{76BCB77D-5040-4A45-9BA8-91362016DB15}">
      <dgm:prSet/>
      <dgm:spPr/>
      <dgm:t>
        <a:bodyPr/>
        <a:lstStyle/>
        <a:p>
          <a:endParaRPr lang="ru-RU"/>
        </a:p>
      </dgm:t>
    </dgm:pt>
    <dgm:pt modelId="{3A2E6365-D905-410A-846E-9052F1D85530}" type="sibTrans" cxnId="{76BCB77D-5040-4A45-9BA8-91362016DB15}">
      <dgm:prSet/>
      <dgm:spPr/>
      <dgm:t>
        <a:bodyPr/>
        <a:lstStyle/>
        <a:p>
          <a:endParaRPr lang="ru-RU"/>
        </a:p>
      </dgm:t>
    </dgm:pt>
    <dgm:pt modelId="{C5733567-15EE-4EC7-A275-C0A55730AF14}">
      <dgm:prSet/>
      <dgm:spPr/>
      <dgm:t>
        <a:bodyPr/>
        <a:lstStyle/>
        <a:p>
          <a:endParaRPr lang="ru-RU" dirty="0"/>
        </a:p>
      </dgm:t>
    </dgm:pt>
    <dgm:pt modelId="{A3DE84D2-84AF-41E9-9028-527B908201BE}" type="parTrans" cxnId="{611A4142-59F0-49A7-A1D4-C4A5FCB36FC2}">
      <dgm:prSet/>
      <dgm:spPr/>
      <dgm:t>
        <a:bodyPr/>
        <a:lstStyle/>
        <a:p>
          <a:endParaRPr lang="ru-RU"/>
        </a:p>
      </dgm:t>
    </dgm:pt>
    <dgm:pt modelId="{E52E2020-F2E5-46CA-BB0B-B6F68E7CF004}" type="sibTrans" cxnId="{611A4142-59F0-49A7-A1D4-C4A5FCB36FC2}">
      <dgm:prSet/>
      <dgm:spPr/>
      <dgm:t>
        <a:bodyPr/>
        <a:lstStyle/>
        <a:p>
          <a:endParaRPr lang="ru-RU"/>
        </a:p>
      </dgm:t>
    </dgm:pt>
    <dgm:pt modelId="{31E98D2D-1CCD-4862-9610-BBEA3EA2D69D}">
      <dgm:prSet phldrT="[Текст]" custT="1"/>
      <dgm:spPr/>
      <dgm:t>
        <a:bodyPr/>
        <a:lstStyle/>
        <a:p>
          <a:r>
            <a:rPr lang="ru-RU" sz="2400" b="1" dirty="0" smtClean="0"/>
            <a:t>дальнейшее становление и формирование личности обучающегося</a:t>
          </a:r>
          <a:endParaRPr lang="ru-RU" sz="2400" b="1" dirty="0"/>
        </a:p>
      </dgm:t>
    </dgm:pt>
    <dgm:pt modelId="{CB5A0996-BEB7-4E18-8FAD-E2B511B609E5}" type="sibTrans" cxnId="{A2A8249B-0752-4B8A-9E1C-1015FC4A6A5A}">
      <dgm:prSet/>
      <dgm:spPr/>
      <dgm:t>
        <a:bodyPr/>
        <a:lstStyle/>
        <a:p>
          <a:endParaRPr lang="ru-RU"/>
        </a:p>
      </dgm:t>
    </dgm:pt>
    <dgm:pt modelId="{CDBC32B4-A8B1-448B-9D0A-3AD1C8DF8BDD}" type="parTrans" cxnId="{A2A8249B-0752-4B8A-9E1C-1015FC4A6A5A}">
      <dgm:prSet/>
      <dgm:spPr/>
      <dgm:t>
        <a:bodyPr/>
        <a:lstStyle/>
        <a:p>
          <a:endParaRPr lang="ru-RU"/>
        </a:p>
      </dgm:t>
    </dgm:pt>
    <dgm:pt modelId="{36BFA704-B7BE-4CCA-A0FA-A173145FF251}" type="pres">
      <dgm:prSet presAssocID="{AD5C98A2-7611-4E44-A353-4EE76552F48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AEFFE4-5D36-473B-B16D-966425C4802B}" type="pres">
      <dgm:prSet presAssocID="{AD5C98A2-7611-4E44-A353-4EE76552F484}" presName="matrix" presStyleCnt="0"/>
      <dgm:spPr/>
      <dgm:t>
        <a:bodyPr/>
        <a:lstStyle/>
        <a:p>
          <a:endParaRPr lang="ru-RU"/>
        </a:p>
      </dgm:t>
    </dgm:pt>
    <dgm:pt modelId="{0B51EF6F-B951-4A14-9C7A-31BDA4DDB10D}" type="pres">
      <dgm:prSet presAssocID="{AD5C98A2-7611-4E44-A353-4EE76552F484}" presName="tile1" presStyleLbl="node1" presStyleIdx="0" presStyleCnt="4" custLinFactNeighborY="0"/>
      <dgm:spPr/>
      <dgm:t>
        <a:bodyPr/>
        <a:lstStyle/>
        <a:p>
          <a:endParaRPr lang="ru-RU"/>
        </a:p>
      </dgm:t>
    </dgm:pt>
    <dgm:pt modelId="{8F4B35B8-C3E5-4040-BD52-505BE6856B18}" type="pres">
      <dgm:prSet presAssocID="{AD5C98A2-7611-4E44-A353-4EE76552F48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75B50-98E8-44E1-AE38-42FB240919EA}" type="pres">
      <dgm:prSet presAssocID="{AD5C98A2-7611-4E44-A353-4EE76552F484}" presName="tile2" presStyleLbl="node1" presStyleIdx="1" presStyleCnt="4"/>
      <dgm:spPr/>
      <dgm:t>
        <a:bodyPr/>
        <a:lstStyle/>
        <a:p>
          <a:endParaRPr lang="ru-RU"/>
        </a:p>
      </dgm:t>
    </dgm:pt>
    <dgm:pt modelId="{269C987A-B449-4897-953B-92A0C9114AD0}" type="pres">
      <dgm:prSet presAssocID="{AD5C98A2-7611-4E44-A353-4EE76552F48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FCA1AB-2708-43C5-BFD8-FF6846A33BEC}" type="pres">
      <dgm:prSet presAssocID="{AD5C98A2-7611-4E44-A353-4EE76552F484}" presName="tile3" presStyleLbl="node1" presStyleIdx="2" presStyleCnt="4" custLinFactNeighborX="-1802" custLinFactNeighborY="5556"/>
      <dgm:spPr/>
      <dgm:t>
        <a:bodyPr/>
        <a:lstStyle/>
        <a:p>
          <a:endParaRPr lang="ru-RU"/>
        </a:p>
      </dgm:t>
    </dgm:pt>
    <dgm:pt modelId="{ACF0837B-0F57-4A9F-969F-FAC1D959C137}" type="pres">
      <dgm:prSet presAssocID="{AD5C98A2-7611-4E44-A353-4EE76552F48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FFE6E-13D4-446E-B877-A4DC2DFBD556}" type="pres">
      <dgm:prSet presAssocID="{AD5C98A2-7611-4E44-A353-4EE76552F484}" presName="tile4" presStyleLbl="node1" presStyleIdx="3" presStyleCnt="4"/>
      <dgm:spPr/>
      <dgm:t>
        <a:bodyPr/>
        <a:lstStyle/>
        <a:p>
          <a:endParaRPr lang="ru-RU"/>
        </a:p>
      </dgm:t>
    </dgm:pt>
    <dgm:pt modelId="{72599F16-84CA-4876-B6D4-5076F9A31A9D}" type="pres">
      <dgm:prSet presAssocID="{AD5C98A2-7611-4E44-A353-4EE76552F48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CFB13-67C7-4CA4-9EC7-6DCC83175F60}" type="pres">
      <dgm:prSet presAssocID="{AD5C98A2-7611-4E44-A353-4EE76552F484}" presName="centerTile" presStyleLbl="fgShp" presStyleIdx="0" presStyleCnt="1" custScaleX="111111" custScaleY="111111" custLinFactNeighborX="0" custLinFactNeighborY="-1666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115E8419-954F-4D04-AEDB-F6E711C6ABE2}" type="presOf" srcId="{56FD1126-310D-4F95-B7B1-5AA4B4C7E719}" destId="{3BFCA1AB-2708-43C5-BFD8-FF6846A33BEC}" srcOrd="0" destOrd="0" presId="urn:microsoft.com/office/officeart/2005/8/layout/matrix1"/>
    <dgm:cxn modelId="{76488C4D-64D0-45BC-BA6E-5F68E9A197FE}" type="presOf" srcId="{31E98D2D-1CCD-4862-9610-BBEA3EA2D69D}" destId="{0B51EF6F-B951-4A14-9C7A-31BDA4DDB10D}" srcOrd="0" destOrd="0" presId="urn:microsoft.com/office/officeart/2005/8/layout/matrix1"/>
    <dgm:cxn modelId="{20469163-CDBE-4695-BA4A-F52572992837}" type="presOf" srcId="{95FAC6A3-7391-43D8-AF21-EF84E729591A}" destId="{02875B50-98E8-44E1-AE38-42FB240919EA}" srcOrd="0" destOrd="0" presId="urn:microsoft.com/office/officeart/2005/8/layout/matrix1"/>
    <dgm:cxn modelId="{8C69E3D7-4478-4773-9D46-F55A37E79AD8}" type="presOf" srcId="{56FD1126-310D-4F95-B7B1-5AA4B4C7E719}" destId="{ACF0837B-0F57-4A9F-969F-FAC1D959C137}" srcOrd="1" destOrd="0" presId="urn:microsoft.com/office/officeart/2005/8/layout/matrix1"/>
    <dgm:cxn modelId="{7F66754B-D29B-4AE5-BC52-9916981EEC08}" srcId="{FE1356EB-5AA6-442D-A6C7-0682CE7D7405}" destId="{56FD1126-310D-4F95-B7B1-5AA4B4C7E719}" srcOrd="2" destOrd="0" parTransId="{023FFAFA-48AF-4B6D-B461-1FFC53110EF1}" sibTransId="{1693F424-2337-4611-BE1F-0259E0C7D7B9}"/>
    <dgm:cxn modelId="{EF19F2A3-38E4-482C-9DB6-622BC98140BA}" type="presOf" srcId="{31E98D2D-1CCD-4862-9610-BBEA3EA2D69D}" destId="{8F4B35B8-C3E5-4040-BD52-505BE6856B18}" srcOrd="1" destOrd="0" presId="urn:microsoft.com/office/officeart/2005/8/layout/matrix1"/>
    <dgm:cxn modelId="{E005C9D5-488C-4F77-8505-4A7468F6A92C}" type="presOf" srcId="{95FAC6A3-7391-43D8-AF21-EF84E729591A}" destId="{269C987A-B449-4897-953B-92A0C9114AD0}" srcOrd="1" destOrd="0" presId="urn:microsoft.com/office/officeart/2005/8/layout/matrix1"/>
    <dgm:cxn modelId="{A2A8249B-0752-4B8A-9E1C-1015FC4A6A5A}" srcId="{FE1356EB-5AA6-442D-A6C7-0682CE7D7405}" destId="{31E98D2D-1CCD-4862-9610-BBEA3EA2D69D}" srcOrd="0" destOrd="0" parTransId="{CDBC32B4-A8B1-448B-9D0A-3AD1C8DF8BDD}" sibTransId="{CB5A0996-BEB7-4E18-8FAD-E2B511B609E5}"/>
    <dgm:cxn modelId="{C72818D4-BC15-475B-B7F8-C33A33C1F14E}" srcId="{AD5C98A2-7611-4E44-A353-4EE76552F484}" destId="{FE1356EB-5AA6-442D-A6C7-0682CE7D7405}" srcOrd="0" destOrd="0" parTransId="{8F609021-30C7-4746-A2EF-EB1BA87A2263}" sibTransId="{3E32157A-949F-4255-BCDE-DD0D3B89C0AB}"/>
    <dgm:cxn modelId="{A0B7C10E-D2D3-4477-AEE5-2B69069B3DC5}" type="presOf" srcId="{FE1356EB-5AA6-442D-A6C7-0682CE7D7405}" destId="{2B6CFB13-67C7-4CA4-9EC7-6DCC83175F60}" srcOrd="0" destOrd="0" presId="urn:microsoft.com/office/officeart/2005/8/layout/matrix1"/>
    <dgm:cxn modelId="{32F7A576-DAB9-478E-85F9-4E95CFDACF3B}" srcId="{FE1356EB-5AA6-442D-A6C7-0682CE7D7405}" destId="{95FAC6A3-7391-43D8-AF21-EF84E729591A}" srcOrd="1" destOrd="0" parTransId="{508638EC-5799-4D72-9AD7-C7984865B321}" sibTransId="{7D068A87-09D4-4986-ADB1-81B3F746C36F}"/>
    <dgm:cxn modelId="{CA404D56-42BC-4798-BE40-E99B4240E970}" type="presOf" srcId="{AD5C98A2-7611-4E44-A353-4EE76552F484}" destId="{36BFA704-B7BE-4CCA-A0FA-A173145FF251}" srcOrd="0" destOrd="0" presId="urn:microsoft.com/office/officeart/2005/8/layout/matrix1"/>
    <dgm:cxn modelId="{125FD7E6-55D2-44E6-9207-BAE264714EB9}" type="presOf" srcId="{359CEEE0-5F5F-4246-AA76-7999E610FDA4}" destId="{72599F16-84CA-4876-B6D4-5076F9A31A9D}" srcOrd="1" destOrd="0" presId="urn:microsoft.com/office/officeart/2005/8/layout/matrix1"/>
    <dgm:cxn modelId="{611A4142-59F0-49A7-A1D4-C4A5FCB36FC2}" srcId="{FE1356EB-5AA6-442D-A6C7-0682CE7D7405}" destId="{C5733567-15EE-4EC7-A275-C0A55730AF14}" srcOrd="4" destOrd="0" parTransId="{A3DE84D2-84AF-41E9-9028-527B908201BE}" sibTransId="{E52E2020-F2E5-46CA-BB0B-B6F68E7CF004}"/>
    <dgm:cxn modelId="{76BCB77D-5040-4A45-9BA8-91362016DB15}" srcId="{FE1356EB-5AA6-442D-A6C7-0682CE7D7405}" destId="{359CEEE0-5F5F-4246-AA76-7999E610FDA4}" srcOrd="3" destOrd="0" parTransId="{CC0D8066-DE09-4317-9270-8D01FBFD86A1}" sibTransId="{3A2E6365-D905-410A-846E-9052F1D85530}"/>
    <dgm:cxn modelId="{B13A0B82-E3FA-4CD1-BDBA-05B1F5959429}" type="presOf" srcId="{359CEEE0-5F5F-4246-AA76-7999E610FDA4}" destId="{343FFE6E-13D4-446E-B877-A4DC2DFBD556}" srcOrd="0" destOrd="0" presId="urn:microsoft.com/office/officeart/2005/8/layout/matrix1"/>
    <dgm:cxn modelId="{0DBC4ED2-4717-481D-A415-73E4C276B2A5}" type="presParOf" srcId="{36BFA704-B7BE-4CCA-A0FA-A173145FF251}" destId="{41AEFFE4-5D36-473B-B16D-966425C4802B}" srcOrd="0" destOrd="0" presId="urn:microsoft.com/office/officeart/2005/8/layout/matrix1"/>
    <dgm:cxn modelId="{B592B462-6875-4D7C-8A1D-D5D26A3417C8}" type="presParOf" srcId="{41AEFFE4-5D36-473B-B16D-966425C4802B}" destId="{0B51EF6F-B951-4A14-9C7A-31BDA4DDB10D}" srcOrd="0" destOrd="0" presId="urn:microsoft.com/office/officeart/2005/8/layout/matrix1"/>
    <dgm:cxn modelId="{E03CDB0C-41F7-4A45-982C-E4A9D9BB3345}" type="presParOf" srcId="{41AEFFE4-5D36-473B-B16D-966425C4802B}" destId="{8F4B35B8-C3E5-4040-BD52-505BE6856B18}" srcOrd="1" destOrd="0" presId="urn:microsoft.com/office/officeart/2005/8/layout/matrix1"/>
    <dgm:cxn modelId="{6B53A4DC-F380-4CF8-8E1F-DE9B4D4A15B7}" type="presParOf" srcId="{41AEFFE4-5D36-473B-B16D-966425C4802B}" destId="{02875B50-98E8-44E1-AE38-42FB240919EA}" srcOrd="2" destOrd="0" presId="urn:microsoft.com/office/officeart/2005/8/layout/matrix1"/>
    <dgm:cxn modelId="{301ECD74-2914-4A0F-8212-70D04C5CA3E9}" type="presParOf" srcId="{41AEFFE4-5D36-473B-B16D-966425C4802B}" destId="{269C987A-B449-4897-953B-92A0C9114AD0}" srcOrd="3" destOrd="0" presId="urn:microsoft.com/office/officeart/2005/8/layout/matrix1"/>
    <dgm:cxn modelId="{AB24CE49-1D3C-46D1-A001-B05E6C7EF316}" type="presParOf" srcId="{41AEFFE4-5D36-473B-B16D-966425C4802B}" destId="{3BFCA1AB-2708-43C5-BFD8-FF6846A33BEC}" srcOrd="4" destOrd="0" presId="urn:microsoft.com/office/officeart/2005/8/layout/matrix1"/>
    <dgm:cxn modelId="{9C51BAD5-89D2-40D8-A626-BC1451E92335}" type="presParOf" srcId="{41AEFFE4-5D36-473B-B16D-966425C4802B}" destId="{ACF0837B-0F57-4A9F-969F-FAC1D959C137}" srcOrd="5" destOrd="0" presId="urn:microsoft.com/office/officeart/2005/8/layout/matrix1"/>
    <dgm:cxn modelId="{D87B7256-AA62-4251-BA83-03099E2ABE19}" type="presParOf" srcId="{41AEFFE4-5D36-473B-B16D-966425C4802B}" destId="{343FFE6E-13D4-446E-B877-A4DC2DFBD556}" srcOrd="6" destOrd="0" presId="urn:microsoft.com/office/officeart/2005/8/layout/matrix1"/>
    <dgm:cxn modelId="{6A941491-15B0-499B-9834-9287F844F31A}" type="presParOf" srcId="{41AEFFE4-5D36-473B-B16D-966425C4802B}" destId="{72599F16-84CA-4876-B6D4-5076F9A31A9D}" srcOrd="7" destOrd="0" presId="urn:microsoft.com/office/officeart/2005/8/layout/matrix1"/>
    <dgm:cxn modelId="{89F1908A-D628-4CC2-8F63-2F94275C1A46}" type="presParOf" srcId="{36BFA704-B7BE-4CCA-A0FA-A173145FF251}" destId="{2B6CFB13-67C7-4CA4-9EC7-6DCC83175F6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A33B99-D6CA-4276-8C74-1B33A73B75F0}" type="doc">
      <dgm:prSet loTypeId="urn:microsoft.com/office/officeart/2005/8/layout/hList3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DAE45BB-84DE-47A1-89CB-C02B562FE0B9}">
      <dgm:prSet phldrT="[Текст]" custT="1"/>
      <dgm:spPr/>
      <dgm:t>
        <a:bodyPr/>
        <a:lstStyle/>
        <a:p>
          <a:r>
            <a:rPr lang="ru-RU" sz="2000" b="1" dirty="0" smtClean="0"/>
            <a:t>ФГОС СОО </a:t>
          </a:r>
          <a:r>
            <a:rPr lang="ru-RU" sz="2000" b="1" dirty="0" smtClean="0">
              <a:solidFill>
                <a:srgbClr val="66FF33"/>
              </a:solidFill>
            </a:rPr>
            <a:t>п.12 </a:t>
          </a:r>
          <a:r>
            <a:rPr lang="ru-RU" sz="2000" b="1" dirty="0" smtClean="0"/>
            <a:t>  Освоение обучающимися основной образовательной программы завершается обязательной государственной итоговой аттестацией выпускников </a:t>
          </a:r>
          <a:endParaRPr lang="ru-RU" sz="2000" b="1" dirty="0"/>
        </a:p>
      </dgm:t>
    </dgm:pt>
    <dgm:pt modelId="{1685F971-0355-4DA5-AD71-385A6B2A14F7}" type="parTrans" cxnId="{71F6A882-F95B-4356-AF70-403B2C738EB7}">
      <dgm:prSet/>
      <dgm:spPr/>
      <dgm:t>
        <a:bodyPr/>
        <a:lstStyle/>
        <a:p>
          <a:endParaRPr lang="ru-RU"/>
        </a:p>
      </dgm:t>
    </dgm:pt>
    <dgm:pt modelId="{55CF568B-35BE-47B2-9E4F-76782AFAB331}" type="sibTrans" cxnId="{71F6A882-F95B-4356-AF70-403B2C738EB7}">
      <dgm:prSet/>
      <dgm:spPr/>
      <dgm:t>
        <a:bodyPr/>
        <a:lstStyle/>
        <a:p>
          <a:endParaRPr lang="ru-RU"/>
        </a:p>
      </dgm:t>
    </dgm:pt>
    <dgm:pt modelId="{0A1DF8F1-A151-4B80-80E0-5536AC966D91}">
      <dgm:prSet phldrT="[Текст]" custT="1"/>
      <dgm:spPr/>
      <dgm:t>
        <a:bodyPr/>
        <a:lstStyle/>
        <a:p>
          <a:r>
            <a:rPr lang="ru-RU" sz="2000" dirty="0" smtClean="0"/>
            <a:t>Государственная (итоговая) аттестация обучающихся проводится </a:t>
          </a:r>
          <a:r>
            <a:rPr lang="ru-RU" sz="2000" b="1" dirty="0" smtClean="0"/>
            <a:t>по всем изучавшимся учебным предметам</a:t>
          </a:r>
          <a:endParaRPr lang="ru-RU" sz="1600" b="1" dirty="0"/>
        </a:p>
      </dgm:t>
    </dgm:pt>
    <dgm:pt modelId="{07CC008A-3106-49CC-A79D-0D4DF76674C8}" type="parTrans" cxnId="{0E117C98-ABD4-419B-B741-5F9F3C6C6D9E}">
      <dgm:prSet/>
      <dgm:spPr/>
      <dgm:t>
        <a:bodyPr/>
        <a:lstStyle/>
        <a:p>
          <a:endParaRPr lang="ru-RU"/>
        </a:p>
      </dgm:t>
    </dgm:pt>
    <dgm:pt modelId="{C2D1F47A-C396-4FE7-B55E-9AC553F65054}" type="sibTrans" cxnId="{0E117C98-ABD4-419B-B741-5F9F3C6C6D9E}">
      <dgm:prSet/>
      <dgm:spPr/>
      <dgm:t>
        <a:bodyPr/>
        <a:lstStyle/>
        <a:p>
          <a:endParaRPr lang="ru-RU"/>
        </a:p>
      </dgm:t>
    </dgm:pt>
    <dgm:pt modelId="{1E69FE4F-7C0C-49DC-842C-866732891668}">
      <dgm:prSet phldrT="[Текст]"/>
      <dgm:spPr/>
      <dgm:t>
        <a:bodyPr/>
        <a:lstStyle/>
        <a:p>
          <a:r>
            <a:rPr lang="ru-RU" dirty="0" smtClean="0"/>
            <a:t>ГИА проводится в форме </a:t>
          </a:r>
          <a:r>
            <a:rPr lang="ru-RU" b="1" dirty="0" smtClean="0"/>
            <a:t>ЕГЭ </a:t>
          </a:r>
          <a:r>
            <a:rPr lang="ru-RU" dirty="0" smtClean="0"/>
            <a:t>по окончании 11 класса </a:t>
          </a:r>
          <a:r>
            <a:rPr lang="ru-RU" b="1" dirty="0" smtClean="0"/>
            <a:t>в </a:t>
          </a:r>
          <a:r>
            <a:rPr lang="ru-RU" b="1" dirty="0" smtClean="0">
              <a:solidFill>
                <a:srgbClr val="FFFF00"/>
              </a:solidFill>
            </a:rPr>
            <a:t>обязательном порядке по учебным предметам: </a:t>
          </a:r>
        </a:p>
        <a:p>
          <a:r>
            <a:rPr lang="ru-RU" b="1" dirty="0" smtClean="0">
              <a:solidFill>
                <a:srgbClr val="FFFF00"/>
              </a:solidFill>
            </a:rPr>
            <a:t>«Русский язык»;</a:t>
          </a:r>
        </a:p>
        <a:p>
          <a:r>
            <a:rPr lang="ru-RU" b="1" dirty="0" smtClean="0">
              <a:solidFill>
                <a:srgbClr val="FFFF00"/>
              </a:solidFill>
            </a:rPr>
            <a:t>«Математика»;</a:t>
          </a:r>
        </a:p>
        <a:p>
          <a:r>
            <a:rPr lang="ru-RU" b="1" dirty="0" smtClean="0">
              <a:solidFill>
                <a:srgbClr val="FFFF00"/>
              </a:solidFill>
            </a:rPr>
            <a:t>«Иностранный язык»</a:t>
          </a:r>
          <a:endParaRPr lang="ru-RU" b="1" dirty="0">
            <a:solidFill>
              <a:srgbClr val="FFFF00"/>
            </a:solidFill>
          </a:endParaRPr>
        </a:p>
      </dgm:t>
    </dgm:pt>
    <dgm:pt modelId="{92FFD94B-87BE-4008-BF01-7637912F942A}" type="parTrans" cxnId="{4A958558-5624-4D45-B3F8-464CC3AAC875}">
      <dgm:prSet/>
      <dgm:spPr/>
      <dgm:t>
        <a:bodyPr/>
        <a:lstStyle/>
        <a:p>
          <a:endParaRPr lang="ru-RU"/>
        </a:p>
      </dgm:t>
    </dgm:pt>
    <dgm:pt modelId="{1A2ED7D1-4029-4647-9AF2-42C36B94BF43}" type="sibTrans" cxnId="{4A958558-5624-4D45-B3F8-464CC3AAC875}">
      <dgm:prSet/>
      <dgm:spPr/>
      <dgm:t>
        <a:bodyPr/>
        <a:lstStyle/>
        <a:p>
          <a:endParaRPr lang="ru-RU"/>
        </a:p>
      </dgm:t>
    </dgm:pt>
    <dgm:pt modelId="{47C26C75-D970-4730-B911-2E6F49BC9297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Допускается прохождение обучающимися ГИА по завершению изучения отдельных учебных предметов </a:t>
          </a:r>
          <a:r>
            <a:rPr lang="ru-RU" sz="2000" b="1" dirty="0" smtClean="0">
              <a:solidFill>
                <a:srgbClr val="A50021"/>
              </a:solidFill>
            </a:rPr>
            <a:t>на </a:t>
          </a:r>
          <a:r>
            <a:rPr lang="ru-RU" sz="2000" b="1" dirty="0" smtClean="0">
              <a:solidFill>
                <a:srgbClr val="0000FF"/>
              </a:solidFill>
            </a:rPr>
            <a:t>базовом уровне </a:t>
          </a:r>
          <a:r>
            <a:rPr lang="ru-RU" sz="2000" b="1" dirty="0" smtClean="0">
              <a:solidFill>
                <a:srgbClr val="A50021"/>
              </a:solidFill>
            </a:rPr>
            <a:t>после 10 класса</a:t>
          </a:r>
          <a:r>
            <a:rPr lang="ru-RU" sz="1700" b="1" dirty="0" smtClean="0">
              <a:solidFill>
                <a:srgbClr val="A50021"/>
              </a:solidFill>
            </a:rPr>
            <a:t>.</a:t>
          </a:r>
          <a:endParaRPr lang="ru-RU" sz="1700" b="1" dirty="0">
            <a:solidFill>
              <a:srgbClr val="A50021"/>
            </a:solidFill>
          </a:endParaRPr>
        </a:p>
      </dgm:t>
    </dgm:pt>
    <dgm:pt modelId="{76C4BCC1-1955-4A3C-9463-6B76B584E9F1}" type="sibTrans" cxnId="{5297E1D2-5C12-43FA-A61C-359299184F91}">
      <dgm:prSet/>
      <dgm:spPr/>
      <dgm:t>
        <a:bodyPr/>
        <a:lstStyle/>
        <a:p>
          <a:endParaRPr lang="ru-RU"/>
        </a:p>
      </dgm:t>
    </dgm:pt>
    <dgm:pt modelId="{E2129F42-4E6B-4CFB-8680-CA4C5210E73E}" type="parTrans" cxnId="{5297E1D2-5C12-43FA-A61C-359299184F91}">
      <dgm:prSet/>
      <dgm:spPr/>
      <dgm:t>
        <a:bodyPr/>
        <a:lstStyle/>
        <a:p>
          <a:endParaRPr lang="ru-RU"/>
        </a:p>
      </dgm:t>
    </dgm:pt>
    <dgm:pt modelId="{B18C01A7-8CBD-47FF-AC2A-07006FCCB55F}">
      <dgm:prSet phldrT="[Текст]" custT="1"/>
      <dgm:spPr/>
      <dgm:t>
        <a:bodyPr/>
        <a:lstStyle/>
        <a:p>
          <a:r>
            <a:rPr lang="ru-RU" sz="2000" dirty="0" smtClean="0"/>
            <a:t>Обучающийся может </a:t>
          </a:r>
          <a:r>
            <a:rPr lang="ru-RU" sz="2000" b="1" dirty="0" smtClean="0">
              <a:solidFill>
                <a:srgbClr val="A50021"/>
              </a:solidFill>
            </a:rPr>
            <a:t>самостоятельно выбрать уровень (базовый или углублённый</a:t>
          </a:r>
          <a:r>
            <a:rPr lang="ru-RU" sz="2000" dirty="0" smtClean="0">
              <a:solidFill>
                <a:srgbClr val="A50021"/>
              </a:solidFill>
            </a:rPr>
            <a:t>), </a:t>
          </a:r>
          <a:r>
            <a:rPr lang="ru-RU" sz="2000" dirty="0" smtClean="0"/>
            <a:t>в соответствии с которым будет проводиться ГИА в форме  ЕГЭ</a:t>
          </a:r>
          <a:endParaRPr lang="ru-RU" sz="2000" dirty="0"/>
        </a:p>
      </dgm:t>
    </dgm:pt>
    <dgm:pt modelId="{15DAA8B3-8FF9-4B43-A41D-9742F1C758CA}" type="sibTrans" cxnId="{AC8C8923-EF83-40E6-8496-5FA132177451}">
      <dgm:prSet/>
      <dgm:spPr/>
      <dgm:t>
        <a:bodyPr/>
        <a:lstStyle/>
        <a:p>
          <a:endParaRPr lang="ru-RU"/>
        </a:p>
      </dgm:t>
    </dgm:pt>
    <dgm:pt modelId="{293B5F2E-E5B5-4DF9-BDAE-73666865595E}" type="parTrans" cxnId="{AC8C8923-EF83-40E6-8496-5FA132177451}">
      <dgm:prSet/>
      <dgm:spPr/>
      <dgm:t>
        <a:bodyPr/>
        <a:lstStyle/>
        <a:p>
          <a:endParaRPr lang="ru-RU"/>
        </a:p>
      </dgm:t>
    </dgm:pt>
    <dgm:pt modelId="{3CDFA72C-E53B-494C-8BB5-F85D991CF9E3}">
      <dgm:prSet/>
      <dgm:spPr/>
      <dgm:t>
        <a:bodyPr/>
        <a:lstStyle/>
        <a:p>
          <a:endParaRPr lang="ru-RU"/>
        </a:p>
      </dgm:t>
    </dgm:pt>
    <dgm:pt modelId="{7AB8241D-27E9-4CCB-B49C-7A3FDEC57BD4}" type="parTrans" cxnId="{3A4A9D53-7806-46C2-95EE-F05B91CD4353}">
      <dgm:prSet/>
      <dgm:spPr/>
      <dgm:t>
        <a:bodyPr/>
        <a:lstStyle/>
        <a:p>
          <a:endParaRPr lang="ru-RU"/>
        </a:p>
      </dgm:t>
    </dgm:pt>
    <dgm:pt modelId="{4229D9F9-7FD4-48C7-9BB5-5C95B4C3FF95}" type="sibTrans" cxnId="{3A4A9D53-7806-46C2-95EE-F05B91CD4353}">
      <dgm:prSet/>
      <dgm:spPr/>
      <dgm:t>
        <a:bodyPr/>
        <a:lstStyle/>
        <a:p>
          <a:endParaRPr lang="ru-RU"/>
        </a:p>
      </dgm:t>
    </dgm:pt>
    <dgm:pt modelId="{60A9F07A-312F-41CD-BE69-5289376C807C}" type="pres">
      <dgm:prSet presAssocID="{9AA33B99-D6CA-4276-8C74-1B33A73B75F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10CC81-AA56-4E8E-B36F-B752846041DE}" type="pres">
      <dgm:prSet presAssocID="{5DAE45BB-84DE-47A1-89CB-C02B562FE0B9}" presName="roof" presStyleLbl="dkBgShp" presStyleIdx="0" presStyleCnt="2" custScaleY="74242" custLinFactNeighborX="4098" custLinFactNeighborY="-46027"/>
      <dgm:spPr/>
      <dgm:t>
        <a:bodyPr/>
        <a:lstStyle/>
        <a:p>
          <a:endParaRPr lang="ru-RU"/>
        </a:p>
      </dgm:t>
    </dgm:pt>
    <dgm:pt modelId="{AEA1B809-B5CC-4867-8D14-E4831511647A}" type="pres">
      <dgm:prSet presAssocID="{5DAE45BB-84DE-47A1-89CB-C02B562FE0B9}" presName="pillars" presStyleCnt="0"/>
      <dgm:spPr/>
    </dgm:pt>
    <dgm:pt modelId="{8B9C4159-F7F5-48CC-8383-BC9182AD0C8A}" type="pres">
      <dgm:prSet presAssocID="{5DAE45BB-84DE-47A1-89CB-C02B562FE0B9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A4FDFC-A368-406B-8391-A800F7F1BFFE}" type="pres">
      <dgm:prSet presAssocID="{1E69FE4F-7C0C-49DC-842C-866732891668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BBF56F-1C1B-4657-8FB2-5C2303E20059}" type="pres">
      <dgm:prSet presAssocID="{B18C01A7-8CBD-47FF-AC2A-07006FCCB55F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24C48-C807-4B50-8DD8-648757B43BE6}" type="pres">
      <dgm:prSet presAssocID="{47C26C75-D970-4730-B911-2E6F49BC9297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F4C815-B2E9-4205-BE5E-961CFB5642EE}" type="pres">
      <dgm:prSet presAssocID="{5DAE45BB-84DE-47A1-89CB-C02B562FE0B9}" presName="base" presStyleLbl="dkBgShp" presStyleIdx="1" presStyleCnt="2"/>
      <dgm:spPr/>
    </dgm:pt>
  </dgm:ptLst>
  <dgm:cxnLst>
    <dgm:cxn modelId="{A0836D86-3393-4295-B132-4F1D1D7940CD}" type="presOf" srcId="{1E69FE4F-7C0C-49DC-842C-866732891668}" destId="{C3A4FDFC-A368-406B-8391-A800F7F1BFFE}" srcOrd="0" destOrd="0" presId="urn:microsoft.com/office/officeart/2005/8/layout/hList3"/>
    <dgm:cxn modelId="{5297E1D2-5C12-43FA-A61C-359299184F91}" srcId="{5DAE45BB-84DE-47A1-89CB-C02B562FE0B9}" destId="{47C26C75-D970-4730-B911-2E6F49BC9297}" srcOrd="3" destOrd="0" parTransId="{E2129F42-4E6B-4CFB-8680-CA4C5210E73E}" sibTransId="{76C4BCC1-1955-4A3C-9463-6B76B584E9F1}"/>
    <dgm:cxn modelId="{0E117C98-ABD4-419B-B741-5F9F3C6C6D9E}" srcId="{5DAE45BB-84DE-47A1-89CB-C02B562FE0B9}" destId="{0A1DF8F1-A151-4B80-80E0-5536AC966D91}" srcOrd="0" destOrd="0" parTransId="{07CC008A-3106-49CC-A79D-0D4DF76674C8}" sibTransId="{C2D1F47A-C396-4FE7-B55E-9AC553F65054}"/>
    <dgm:cxn modelId="{C5496913-B0B1-4214-9051-47D6364147B6}" type="presOf" srcId="{0A1DF8F1-A151-4B80-80E0-5536AC966D91}" destId="{8B9C4159-F7F5-48CC-8383-BC9182AD0C8A}" srcOrd="0" destOrd="0" presId="urn:microsoft.com/office/officeart/2005/8/layout/hList3"/>
    <dgm:cxn modelId="{392F33F2-707F-4E11-9626-58734C6A66CF}" type="presOf" srcId="{47C26C75-D970-4730-B911-2E6F49BC9297}" destId="{59124C48-C807-4B50-8DD8-648757B43BE6}" srcOrd="0" destOrd="0" presId="urn:microsoft.com/office/officeart/2005/8/layout/hList3"/>
    <dgm:cxn modelId="{71F6A882-F95B-4356-AF70-403B2C738EB7}" srcId="{9AA33B99-D6CA-4276-8C74-1B33A73B75F0}" destId="{5DAE45BB-84DE-47A1-89CB-C02B562FE0B9}" srcOrd="0" destOrd="0" parTransId="{1685F971-0355-4DA5-AD71-385A6B2A14F7}" sibTransId="{55CF568B-35BE-47B2-9E4F-76782AFAB331}"/>
    <dgm:cxn modelId="{9B3D3783-476D-4945-9422-E793F031431E}" type="presOf" srcId="{9AA33B99-D6CA-4276-8C74-1B33A73B75F0}" destId="{60A9F07A-312F-41CD-BE69-5289376C807C}" srcOrd="0" destOrd="0" presId="urn:microsoft.com/office/officeart/2005/8/layout/hList3"/>
    <dgm:cxn modelId="{3A4A9D53-7806-46C2-95EE-F05B91CD4353}" srcId="{9AA33B99-D6CA-4276-8C74-1B33A73B75F0}" destId="{3CDFA72C-E53B-494C-8BB5-F85D991CF9E3}" srcOrd="1" destOrd="0" parTransId="{7AB8241D-27E9-4CCB-B49C-7A3FDEC57BD4}" sibTransId="{4229D9F9-7FD4-48C7-9BB5-5C95B4C3FF95}"/>
    <dgm:cxn modelId="{4A958558-5624-4D45-B3F8-464CC3AAC875}" srcId="{5DAE45BB-84DE-47A1-89CB-C02B562FE0B9}" destId="{1E69FE4F-7C0C-49DC-842C-866732891668}" srcOrd="1" destOrd="0" parTransId="{92FFD94B-87BE-4008-BF01-7637912F942A}" sibTransId="{1A2ED7D1-4029-4647-9AF2-42C36B94BF43}"/>
    <dgm:cxn modelId="{073A1D90-CBC2-4CF9-A62A-17FE8FCAA11B}" type="presOf" srcId="{B18C01A7-8CBD-47FF-AC2A-07006FCCB55F}" destId="{8DBBF56F-1C1B-4657-8FB2-5C2303E20059}" srcOrd="0" destOrd="0" presId="urn:microsoft.com/office/officeart/2005/8/layout/hList3"/>
    <dgm:cxn modelId="{A040DC09-FAE1-4FC6-A925-09FE7E33B21F}" type="presOf" srcId="{5DAE45BB-84DE-47A1-89CB-C02B562FE0B9}" destId="{B310CC81-AA56-4E8E-B36F-B752846041DE}" srcOrd="0" destOrd="0" presId="urn:microsoft.com/office/officeart/2005/8/layout/hList3"/>
    <dgm:cxn modelId="{AC8C8923-EF83-40E6-8496-5FA132177451}" srcId="{5DAE45BB-84DE-47A1-89CB-C02B562FE0B9}" destId="{B18C01A7-8CBD-47FF-AC2A-07006FCCB55F}" srcOrd="2" destOrd="0" parTransId="{293B5F2E-E5B5-4DF9-BDAE-73666865595E}" sibTransId="{15DAA8B3-8FF9-4B43-A41D-9742F1C758CA}"/>
    <dgm:cxn modelId="{C642BB5E-42D9-4EA2-BBD9-BD1936084E6E}" type="presParOf" srcId="{60A9F07A-312F-41CD-BE69-5289376C807C}" destId="{B310CC81-AA56-4E8E-B36F-B752846041DE}" srcOrd="0" destOrd="0" presId="urn:microsoft.com/office/officeart/2005/8/layout/hList3"/>
    <dgm:cxn modelId="{3785BCFC-B2D8-4735-8B28-E117B78D9F87}" type="presParOf" srcId="{60A9F07A-312F-41CD-BE69-5289376C807C}" destId="{AEA1B809-B5CC-4867-8D14-E4831511647A}" srcOrd="1" destOrd="0" presId="urn:microsoft.com/office/officeart/2005/8/layout/hList3"/>
    <dgm:cxn modelId="{52311214-FC21-47D6-8824-5A6AC72A0DFE}" type="presParOf" srcId="{AEA1B809-B5CC-4867-8D14-E4831511647A}" destId="{8B9C4159-F7F5-48CC-8383-BC9182AD0C8A}" srcOrd="0" destOrd="0" presId="urn:microsoft.com/office/officeart/2005/8/layout/hList3"/>
    <dgm:cxn modelId="{82A90150-CBBC-4136-ABC4-FEE9D81E3DA2}" type="presParOf" srcId="{AEA1B809-B5CC-4867-8D14-E4831511647A}" destId="{C3A4FDFC-A368-406B-8391-A800F7F1BFFE}" srcOrd="1" destOrd="0" presId="urn:microsoft.com/office/officeart/2005/8/layout/hList3"/>
    <dgm:cxn modelId="{B8732725-285A-4574-BA4C-DF19E62A460E}" type="presParOf" srcId="{AEA1B809-B5CC-4867-8D14-E4831511647A}" destId="{8DBBF56F-1C1B-4657-8FB2-5C2303E20059}" srcOrd="2" destOrd="0" presId="urn:microsoft.com/office/officeart/2005/8/layout/hList3"/>
    <dgm:cxn modelId="{24B0CDA9-9BDB-407F-AE89-C41449CAA25B}" type="presParOf" srcId="{AEA1B809-B5CC-4867-8D14-E4831511647A}" destId="{59124C48-C807-4B50-8DD8-648757B43BE6}" srcOrd="3" destOrd="0" presId="urn:microsoft.com/office/officeart/2005/8/layout/hList3"/>
    <dgm:cxn modelId="{106C273C-B80D-4798-9C2C-58C191F4D4B8}" type="presParOf" srcId="{60A9F07A-312F-41CD-BE69-5289376C807C}" destId="{51F4C815-B2E9-4205-BE5E-961CFB5642E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1EF6F-B951-4A14-9C7A-31BDA4DDB10D}">
      <dsp:nvSpPr>
        <dsp:cNvPr id="0" name=""/>
        <dsp:cNvSpPr/>
      </dsp:nvSpPr>
      <dsp:spPr>
        <a:xfrm rot="16200000">
          <a:off x="702078" y="-702078"/>
          <a:ext cx="2592288" cy="3996444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дальнейшее становление и формирование личности обучающегося</a:t>
          </a:r>
          <a:endParaRPr lang="ru-RU" sz="2400" b="1" kern="1200" dirty="0"/>
        </a:p>
      </dsp:txBody>
      <dsp:txXfrm rot="5400000">
        <a:off x="-1" y="1"/>
        <a:ext cx="3996444" cy="1944216"/>
      </dsp:txXfrm>
    </dsp:sp>
    <dsp:sp modelId="{02875B50-98E8-44E1-AE38-42FB240919EA}">
      <dsp:nvSpPr>
        <dsp:cNvPr id="0" name=""/>
        <dsp:cNvSpPr/>
      </dsp:nvSpPr>
      <dsp:spPr>
        <a:xfrm>
          <a:off x="3996444" y="0"/>
          <a:ext cx="3996444" cy="259228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развитие интереса к познанию и творческих способностей обучающегося</a:t>
          </a:r>
          <a:endParaRPr lang="ru-RU" sz="1700" b="1" kern="1200" dirty="0"/>
        </a:p>
      </dsp:txBody>
      <dsp:txXfrm>
        <a:off x="3996444" y="0"/>
        <a:ext cx="3996444" cy="1944216"/>
      </dsp:txXfrm>
    </dsp:sp>
    <dsp:sp modelId="{3BFCA1AB-2708-43C5-BFD8-FF6846A33BEC}">
      <dsp:nvSpPr>
        <dsp:cNvPr id="0" name=""/>
        <dsp:cNvSpPr/>
      </dsp:nvSpPr>
      <dsp:spPr>
        <a:xfrm rot="10800000">
          <a:off x="0" y="2592288"/>
          <a:ext cx="3996444" cy="259228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формирование навыков самостоятельной учебной деятельности на основе </a:t>
          </a:r>
          <a:r>
            <a:rPr lang="ru-RU" sz="2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индивидуализации и профессиональной ориентации содержания среднего общего образования</a:t>
          </a:r>
          <a:endParaRPr lang="ru-RU" sz="17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0" y="3240359"/>
        <a:ext cx="3996444" cy="1944216"/>
      </dsp:txXfrm>
    </dsp:sp>
    <dsp:sp modelId="{343FFE6E-13D4-446E-B877-A4DC2DFBD556}">
      <dsp:nvSpPr>
        <dsp:cNvPr id="0" name=""/>
        <dsp:cNvSpPr/>
      </dsp:nvSpPr>
      <dsp:spPr>
        <a:xfrm rot="5400000">
          <a:off x="4698522" y="1890209"/>
          <a:ext cx="2592288" cy="3996444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подготовку обучающегося к жизни в обществе, самостоятельному жизненному выбору, </a:t>
          </a:r>
          <a:r>
            <a:rPr lang="ru-RU" sz="2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продолжению образования и началу профессиональной деятельности</a:t>
          </a:r>
          <a:endParaRPr lang="ru-RU" sz="20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3996444" y="3240360"/>
        <a:ext cx="3996444" cy="1944216"/>
      </dsp:txXfrm>
    </dsp:sp>
    <dsp:sp modelId="{2B6CFB13-67C7-4CA4-9EC7-6DCC83175F60}">
      <dsp:nvSpPr>
        <dsp:cNvPr id="0" name=""/>
        <dsp:cNvSpPr/>
      </dsp:nvSpPr>
      <dsp:spPr>
        <a:xfrm>
          <a:off x="2664297" y="1656180"/>
          <a:ext cx="2664293" cy="1440158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>
              <a:solidFill>
                <a:srgbClr val="A50021"/>
              </a:solidFill>
            </a:rPr>
            <a:t>Среднее общее образование направлено на:</a:t>
          </a:r>
          <a:endParaRPr lang="ru-RU" sz="2400" b="1" u="none" kern="1200" dirty="0">
            <a:solidFill>
              <a:srgbClr val="A50021"/>
            </a:solidFill>
          </a:endParaRPr>
        </a:p>
      </dsp:txBody>
      <dsp:txXfrm>
        <a:off x="2734600" y="1726483"/>
        <a:ext cx="2523687" cy="12995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10CC81-AA56-4E8E-B36F-B752846041DE}">
      <dsp:nvSpPr>
        <dsp:cNvPr id="0" name=""/>
        <dsp:cNvSpPr/>
      </dsp:nvSpPr>
      <dsp:spPr>
        <a:xfrm>
          <a:off x="0" y="0"/>
          <a:ext cx="8784976" cy="1299082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ФГОС СОО </a:t>
          </a:r>
          <a:r>
            <a:rPr lang="ru-RU" sz="2000" b="1" kern="1200" dirty="0" smtClean="0">
              <a:solidFill>
                <a:srgbClr val="66FF33"/>
              </a:solidFill>
            </a:rPr>
            <a:t>п.12 </a:t>
          </a:r>
          <a:r>
            <a:rPr lang="ru-RU" sz="2000" b="1" kern="1200" dirty="0" smtClean="0"/>
            <a:t>  Освоение обучающимися основной образовательной программы завершается обязательной государственной итоговой аттестацией выпускников </a:t>
          </a:r>
          <a:endParaRPr lang="ru-RU" sz="2000" b="1" kern="1200" dirty="0"/>
        </a:p>
      </dsp:txBody>
      <dsp:txXfrm>
        <a:off x="0" y="0"/>
        <a:ext cx="8784976" cy="1299082"/>
      </dsp:txXfrm>
    </dsp:sp>
    <dsp:sp modelId="{8B9C4159-F7F5-48CC-8383-BC9182AD0C8A}">
      <dsp:nvSpPr>
        <dsp:cNvPr id="0" name=""/>
        <dsp:cNvSpPr/>
      </dsp:nvSpPr>
      <dsp:spPr>
        <a:xfrm>
          <a:off x="0" y="1637116"/>
          <a:ext cx="2196243" cy="367456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Государственная (итоговая) аттестация обучающихся проводится </a:t>
          </a:r>
          <a:r>
            <a:rPr lang="ru-RU" sz="2000" b="1" kern="1200" dirty="0" smtClean="0"/>
            <a:t>по всем изучавшимся учебным предметам</a:t>
          </a:r>
          <a:endParaRPr lang="ru-RU" sz="1600" b="1" kern="1200" dirty="0"/>
        </a:p>
      </dsp:txBody>
      <dsp:txXfrm>
        <a:off x="0" y="1637116"/>
        <a:ext cx="2196243" cy="3674568"/>
      </dsp:txXfrm>
    </dsp:sp>
    <dsp:sp modelId="{C3A4FDFC-A368-406B-8391-A800F7F1BFFE}">
      <dsp:nvSpPr>
        <dsp:cNvPr id="0" name=""/>
        <dsp:cNvSpPr/>
      </dsp:nvSpPr>
      <dsp:spPr>
        <a:xfrm>
          <a:off x="2196243" y="1637116"/>
          <a:ext cx="2196243" cy="3674568"/>
        </a:xfrm>
        <a:prstGeom prst="rect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ГИА проводится в форме </a:t>
          </a:r>
          <a:r>
            <a:rPr lang="ru-RU" sz="1900" b="1" kern="1200" dirty="0" smtClean="0"/>
            <a:t>ЕГЭ </a:t>
          </a:r>
          <a:r>
            <a:rPr lang="ru-RU" sz="1900" kern="1200" dirty="0" smtClean="0"/>
            <a:t>по окончании 11 класса </a:t>
          </a:r>
          <a:r>
            <a:rPr lang="ru-RU" sz="1900" b="1" kern="1200" dirty="0" smtClean="0"/>
            <a:t>в </a:t>
          </a:r>
          <a:r>
            <a:rPr lang="ru-RU" sz="1900" b="1" kern="1200" dirty="0" smtClean="0">
              <a:solidFill>
                <a:srgbClr val="FFFF00"/>
              </a:solidFill>
            </a:rPr>
            <a:t>обязательном порядке по учебным предметам: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«Русский язык»;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«Математика»;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«Иностранный язык»</a:t>
          </a:r>
          <a:endParaRPr lang="ru-RU" sz="1900" b="1" kern="1200" dirty="0">
            <a:solidFill>
              <a:srgbClr val="FFFF00"/>
            </a:solidFill>
          </a:endParaRPr>
        </a:p>
      </dsp:txBody>
      <dsp:txXfrm>
        <a:off x="2196243" y="1637116"/>
        <a:ext cx="2196243" cy="3674568"/>
      </dsp:txXfrm>
    </dsp:sp>
    <dsp:sp modelId="{8DBBF56F-1C1B-4657-8FB2-5C2303E20059}">
      <dsp:nvSpPr>
        <dsp:cNvPr id="0" name=""/>
        <dsp:cNvSpPr/>
      </dsp:nvSpPr>
      <dsp:spPr>
        <a:xfrm>
          <a:off x="4392487" y="1637116"/>
          <a:ext cx="2196243" cy="3674568"/>
        </a:xfrm>
        <a:prstGeom prst="rect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Обучающийся может </a:t>
          </a:r>
          <a:r>
            <a:rPr lang="ru-RU" sz="2000" b="1" kern="1200" dirty="0" smtClean="0">
              <a:solidFill>
                <a:srgbClr val="A50021"/>
              </a:solidFill>
            </a:rPr>
            <a:t>самостоятельно выбрать уровень (базовый или углублённый</a:t>
          </a:r>
          <a:r>
            <a:rPr lang="ru-RU" sz="2000" kern="1200" dirty="0" smtClean="0">
              <a:solidFill>
                <a:srgbClr val="A50021"/>
              </a:solidFill>
            </a:rPr>
            <a:t>), </a:t>
          </a:r>
          <a:r>
            <a:rPr lang="ru-RU" sz="2000" kern="1200" dirty="0" smtClean="0"/>
            <a:t>в соответствии с которым будет проводиться ГИА в форме  ЕГЭ</a:t>
          </a:r>
          <a:endParaRPr lang="ru-RU" sz="2000" kern="1200" dirty="0"/>
        </a:p>
      </dsp:txBody>
      <dsp:txXfrm>
        <a:off x="4392487" y="1637116"/>
        <a:ext cx="2196243" cy="3674568"/>
      </dsp:txXfrm>
    </dsp:sp>
    <dsp:sp modelId="{59124C48-C807-4B50-8DD8-648757B43BE6}">
      <dsp:nvSpPr>
        <dsp:cNvPr id="0" name=""/>
        <dsp:cNvSpPr/>
      </dsp:nvSpPr>
      <dsp:spPr>
        <a:xfrm>
          <a:off x="6588732" y="1637116"/>
          <a:ext cx="2196243" cy="3674568"/>
        </a:xfrm>
        <a:prstGeom prst="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Допускается прохождение обучающимися ГИА по завершению изучения отдельных учебных предметов </a:t>
          </a:r>
          <a:r>
            <a:rPr lang="ru-RU" sz="2000" b="1" kern="1200" dirty="0" smtClean="0">
              <a:solidFill>
                <a:srgbClr val="A50021"/>
              </a:solidFill>
            </a:rPr>
            <a:t>на </a:t>
          </a:r>
          <a:r>
            <a:rPr lang="ru-RU" sz="2000" b="1" kern="1200" dirty="0" smtClean="0">
              <a:solidFill>
                <a:srgbClr val="0000FF"/>
              </a:solidFill>
            </a:rPr>
            <a:t>базовом уровне </a:t>
          </a:r>
          <a:r>
            <a:rPr lang="ru-RU" sz="2000" b="1" kern="1200" dirty="0" smtClean="0">
              <a:solidFill>
                <a:srgbClr val="A50021"/>
              </a:solidFill>
            </a:rPr>
            <a:t>после 10 класса</a:t>
          </a:r>
          <a:r>
            <a:rPr lang="ru-RU" sz="1700" b="1" kern="1200" dirty="0" smtClean="0">
              <a:solidFill>
                <a:srgbClr val="A50021"/>
              </a:solidFill>
            </a:rPr>
            <a:t>.</a:t>
          </a:r>
          <a:endParaRPr lang="ru-RU" sz="1700" b="1" kern="1200" dirty="0">
            <a:solidFill>
              <a:srgbClr val="A50021"/>
            </a:solidFill>
          </a:endParaRPr>
        </a:p>
      </dsp:txBody>
      <dsp:txXfrm>
        <a:off x="6588732" y="1637116"/>
        <a:ext cx="2196243" cy="3674568"/>
      </dsp:txXfrm>
    </dsp:sp>
    <dsp:sp modelId="{51F4C815-B2E9-4205-BE5E-961CFB5642EE}">
      <dsp:nvSpPr>
        <dsp:cNvPr id="0" name=""/>
        <dsp:cNvSpPr/>
      </dsp:nvSpPr>
      <dsp:spPr>
        <a:xfrm>
          <a:off x="0" y="5311684"/>
          <a:ext cx="8784976" cy="408285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2844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2844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r">
              <a:defRPr sz="1200"/>
            </a:lvl1pPr>
          </a:lstStyle>
          <a:p>
            <a:fld id="{6A7A1971-881F-4FC6-8920-67EF92FDB297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34" tIns="45167" rIns="90334" bIns="4516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5948"/>
            <a:ext cx="5388610" cy="4440313"/>
          </a:xfrm>
          <a:prstGeom prst="rect">
            <a:avLst/>
          </a:prstGeom>
        </p:spPr>
        <p:txBody>
          <a:bodyPr vert="horz" lIns="90334" tIns="45167" rIns="90334" bIns="4516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895"/>
            <a:ext cx="2918831" cy="492844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895"/>
            <a:ext cx="2918831" cy="492844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r">
              <a:defRPr sz="1200"/>
            </a:lvl1pPr>
          </a:lstStyle>
          <a:p>
            <a:fld id="{CF42A213-7829-439C-90D6-B2B32D25F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812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Системно-</a:t>
            </a:r>
            <a:r>
              <a:rPr lang="ru-RU" dirty="0" err="1" smtClean="0">
                <a:effectLst/>
              </a:rPr>
              <a:t>деятельностный</a:t>
            </a:r>
            <a:r>
              <a:rPr lang="ru-RU" dirty="0" smtClean="0">
                <a:effectLst/>
              </a:rPr>
              <a:t> подход -это организация учебного процесса, в котором главное место отводится активной и разносторонней, в максимальной степени самостоятельной  познавательной  деятельности школьника. Ключевыми моментами </a:t>
            </a:r>
            <a:r>
              <a:rPr lang="ru-RU" dirty="0" err="1" smtClean="0">
                <a:effectLst/>
              </a:rPr>
              <a:t>деятельностного</a:t>
            </a:r>
            <a:r>
              <a:rPr lang="ru-RU" dirty="0" smtClean="0">
                <a:effectLst/>
              </a:rPr>
              <a:t> подхода является постепенный уход от информационного репродуктивного знания к знанию действия.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2A213-7829-439C-90D6-B2B32D25FD8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639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77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02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809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0BB0B-553A-42BC-AA8A-69BC228F7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146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51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185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77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52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52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5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72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30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80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354"/>
            <a:ext cx="9074206" cy="58052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9003" y="5373216"/>
            <a:ext cx="936104" cy="288541"/>
          </a:xfrm>
          <a:prstGeom prst="rect">
            <a:avLst/>
          </a:prstGeom>
          <a:solidFill>
            <a:srgbClr val="A4DAF2"/>
          </a:solidFill>
        </p:spPr>
        <p:txBody>
          <a:bodyPr wrap="square" lIns="0" tIns="0" rIns="0" bIns="0" rtlCol="0">
            <a:spAutoFit/>
          </a:bodyPr>
          <a:lstStyle/>
          <a:p>
            <a:pPr algn="ctr" defTabSz="685807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1875" b="1" kern="0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sym typeface="Helvetica"/>
              </a:rPr>
              <a:t>201</a:t>
            </a:r>
            <a:r>
              <a:rPr lang="ru-RU" sz="1875" b="1" kern="0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sym typeface="Helvetica"/>
              </a:rPr>
              <a:t>8</a:t>
            </a:r>
            <a:endParaRPr lang="ru-RU" sz="1875" b="1" kern="0" dirty="0">
              <a:solidFill>
                <a:srgbClr val="4F81BD">
                  <a:lumMod val="75000"/>
                </a:srgbClr>
              </a:solidFill>
              <a:latin typeface="Arial Black" panose="020B0A04020102020204" pitchFamily="34" charset="0"/>
              <a:sym typeface="Helvetica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467845" y="2029764"/>
            <a:ext cx="5606361" cy="2160240"/>
          </a:xfrm>
          <a:prstGeom prst="rect">
            <a:avLst/>
          </a:prstGeom>
          <a:effectLst>
            <a:softEdge rad="31750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Autofit/>
          </a:bodyPr>
          <a:lstStyle>
            <a:lvl1pPr algn="ctr" defTabSz="1043056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ФГОС среднего общего образования. </a:t>
            </a:r>
            <a:endParaRPr lang="en-US" sz="36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Введение…</a:t>
            </a:r>
            <a:endParaRPr lang="ru-RU" sz="36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1225" y="4870691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Акопьян</a:t>
            </a:r>
            <a:r>
              <a:rPr lang="ru-RU" dirty="0" smtClean="0"/>
              <a:t> Виктор Альбертович, </a:t>
            </a:r>
            <a:r>
              <a:rPr lang="ru-RU" dirty="0" err="1" smtClean="0"/>
              <a:t>к.п.н</a:t>
            </a:r>
            <a:r>
              <a:rPr lang="ru-RU" dirty="0" smtClean="0"/>
              <a:t>., доцент, </a:t>
            </a:r>
          </a:p>
          <a:p>
            <a:pPr algn="ctr"/>
            <a:r>
              <a:rPr lang="ru-RU" dirty="0" smtClean="0"/>
              <a:t>Главный редактор АО «Издательство «Просвещение»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883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44824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возможность формирования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учебных планов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включающих учебные предметы из </a:t>
            </a:r>
            <a:r>
              <a:rPr lang="ru-RU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предметных областей (на базовом или углубленном уровне), в том числе интегрированные учебные предметы "Естествознание", "Обществознание", "Россия в мире", "Экология", </a:t>
            </a:r>
            <a:r>
              <a:rPr lang="ru-RU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учебные предметы, курсы </a:t>
            </a:r>
            <a:r>
              <a:rPr lang="ru-RU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выбору</a:t>
            </a:r>
            <a:r>
              <a:rPr lang="ru-RU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Образовательная организация (</a:t>
            </a:r>
            <a:r>
              <a:rPr lang="ru-RU" sz="3200" i="1" dirty="0">
                <a:solidFill>
                  <a:srgbClr val="000099"/>
                </a:solidFill>
                <a:latin typeface="Arial Black" panose="020B0A04020102020204" pitchFamily="34" charset="0"/>
              </a:rPr>
              <a:t>п.18.3.1</a:t>
            </a:r>
            <a:r>
              <a:rPr lang="ru-RU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11301497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7671" y="1772816"/>
            <a:ext cx="82089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реализацию учебных планов одного или нескольких профилей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обучения, при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необходимых условий </a:t>
            </a:r>
            <a:r>
              <a:rPr lang="ru-RU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обучения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выполнения определенного вида трудовой деятельности (профессии) в сфере технического и обслуживающего труда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832" y="620687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Образовательная организация:</a:t>
            </a:r>
            <a:endParaRPr lang="ru-RU" sz="32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2946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5" y="764704"/>
            <a:ext cx="9049689" cy="1296144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14008" y="2924944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п.18.3.1. Учебный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профиля обучения и (или) индивидуальный учебный план должны содержать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предметов и предусматривать изучение </a:t>
            </a:r>
            <a:r>
              <a:rPr lang="ru-RU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одного учебного предмета из каждой предметной </a:t>
            </a:r>
            <a:r>
              <a:rPr lang="ru-RU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области.</a:t>
            </a:r>
            <a:endParaRPr lang="ru-RU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35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</a:t>
            </a: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бщими </a:t>
            </a:r>
            <a:r>
              <a:rPr lang="ru-RU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для </a:t>
            </a: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изучения </a:t>
            </a:r>
            <a:r>
              <a:rPr lang="ru-RU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являются учебные </a:t>
            </a: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предметы (</a:t>
            </a:r>
            <a:r>
              <a:rPr lang="ru-RU" sz="3200" i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п.18.3.1</a:t>
            </a: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): </a:t>
            </a:r>
          </a:p>
          <a:p>
            <a:pPr algn="ctr"/>
            <a:endParaRPr lang="ru-RU" sz="24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и литература",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язык",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Математика: алгебра и начала математического анализа, геометрия",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История" (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"Россия в мире"),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"Физическая культура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</a:t>
            </a: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"Астрономия";</a:t>
            </a: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ОБЖ".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66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9694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Возможные профили обучения </a:t>
            </a: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(</a:t>
            </a:r>
            <a:r>
              <a:rPr lang="ru-RU" sz="3200" i="1" dirty="0">
                <a:solidFill>
                  <a:srgbClr val="000099"/>
                </a:solidFill>
                <a:latin typeface="Arial Black" panose="020B0A04020102020204" pitchFamily="34" charset="0"/>
              </a:rPr>
              <a:t>п.18.3.1</a:t>
            </a:r>
            <a:r>
              <a:rPr lang="ru-RU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)</a:t>
            </a:r>
            <a:r>
              <a:rPr lang="ru-RU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:</a:t>
            </a:r>
          </a:p>
          <a:p>
            <a:pPr marL="285750" indent="-285750">
              <a:buFont typeface="Calibri" panose="020F0502020204030204" pitchFamily="34" charset="0"/>
              <a:buChar char="―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естественнонаучный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Calibri" panose="020F0502020204030204" pitchFamily="34" charset="0"/>
              <a:buChar char="―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уманитарный;</a:t>
            </a:r>
          </a:p>
          <a:p>
            <a:pPr marL="285750" indent="-285750">
              <a:buFont typeface="Calibri" panose="020F0502020204030204" pitchFamily="34" charset="0"/>
              <a:buChar char="―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Calibri" panose="020F0502020204030204" pitchFamily="34" charset="0"/>
              <a:buChar char="―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ехнологический;</a:t>
            </a:r>
          </a:p>
          <a:p>
            <a:pPr marL="285750" indent="-285750">
              <a:buFont typeface="Calibri" panose="020F0502020204030204" pitchFamily="34" charset="0"/>
              <a:buChar char="―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 профиля обучения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(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кроме универсального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должен содержать не менее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3-4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учебных предметов на </a:t>
            </a:r>
            <a:r>
              <a:rPr lang="ru-RU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углублённом </a:t>
            </a:r>
            <a:r>
              <a:rPr lang="ru-RU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уровне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изучения из соответствующей профилю обучения предметной области и (или) смежной с ней предметной области. </a:t>
            </a:r>
          </a:p>
        </p:txBody>
      </p:sp>
    </p:spTree>
    <p:extLst>
      <p:ext uri="{BB962C8B-B14F-4D97-AF65-F5344CB8AC3E}">
        <p14:creationId xmlns:p14="http://schemas.microsoft.com/office/powerpoint/2010/main" val="59700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209718"/>
              </p:ext>
            </p:extLst>
          </p:nvPr>
        </p:nvGraphicFramePr>
        <p:xfrm>
          <a:off x="251520" y="44624"/>
          <a:ext cx="8630073" cy="66949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6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0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66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66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502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план ТЕХНОЛОГИЧЕСКОГО ПРОФИЛЯ</a:t>
                      </a:r>
                      <a:endParaRPr lang="ru-RU" sz="2400" b="1" dirty="0"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29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Предметная область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10/11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</a:t>
                      </a: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 </a:t>
                      </a:r>
                      <a:endParaRPr lang="ru-RU" sz="17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107033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200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Общественные науки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(или Россия в мире)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и информатика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У???</a:t>
                      </a:r>
                      <a:endParaRPr lang="ru-RU" sz="17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6/6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4/4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200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Естественные науки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5/5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Астрономия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Естествознание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культура, экология и ОБЖ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ОБЖ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проект*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Биохимия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Компьютерная графика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Элективные, факультативные курсы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ЭК, ФК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5/5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часов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37/37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9763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486638"/>
              </p:ext>
            </p:extLst>
          </p:nvPr>
        </p:nvGraphicFramePr>
        <p:xfrm>
          <a:off x="251520" y="260648"/>
          <a:ext cx="8630073" cy="6463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6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0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66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66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5383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план ГУМАНИТАРНОГО ПРОФИЛЯ</a:t>
                      </a:r>
                      <a:endParaRPr lang="ru-RU" sz="2400" b="1" dirty="0"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Предметная область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10/11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</a:t>
                      </a: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4/4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3176136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 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6/6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200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Общественные науки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</a:t>
                      </a: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4/4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 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и информатика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Б???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5/5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200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Естественные науки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Астрономия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1/0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Естествознание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культура, экология и ОБЖ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ОБЖ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проект*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Психология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ЭК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Элективные, факультативные курсы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ЭК,</a:t>
                      </a:r>
                      <a:r>
                        <a:rPr lang="ru-RU" sz="17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ФК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часов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37/37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6791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419371"/>
              </p:ext>
            </p:extLst>
          </p:nvPr>
        </p:nvGraphicFramePr>
        <p:xfrm>
          <a:off x="251520" y="37510"/>
          <a:ext cx="8630073" cy="68409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6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0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66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66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5383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план УНИВЕРСАЛЬНОГО ПРОФИЛЯ</a:t>
                      </a:r>
                      <a:endParaRPr lang="ru-RU" sz="2400" b="1" dirty="0"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Предметная область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10/11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689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5553053"/>
                  </a:ext>
                </a:extLst>
              </a:tr>
              <a:tr h="2868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 </a:t>
                      </a:r>
                      <a:endParaRPr lang="ru-RU" sz="1700" b="1" dirty="0"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6/6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689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Общественные науки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(или</a:t>
                      </a:r>
                      <a:r>
                        <a:rPr lang="ru-RU" sz="17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Россия в мире)</a:t>
                      </a: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 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320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и информатика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Б???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5/5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32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689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Естественные науки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Астрономия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1/0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Естествознание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689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культура, экология и ОБЖ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ОБЖ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8689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проект*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8689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Элективные, факультативные курсы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ЭК,</a:t>
                      </a:r>
                      <a:r>
                        <a:rPr lang="ru-RU" sz="17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ФК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6/7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8689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часов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37/37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15233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3633" y="620688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Поэтапное введение </a:t>
            </a:r>
          </a:p>
          <a:p>
            <a:pPr algn="ctr"/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ФГОС СОО</a:t>
            </a:r>
            <a:endParaRPr lang="ru-RU" sz="40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026" name="Picture 2" descr="http://gorkinschool.uoirbitmo.ru/upload/images/153690_html_m34cc394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171133"/>
            <a:ext cx="3053139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5641" y="1772816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4000" dirty="0" smtClean="0"/>
              <a:t>Апробация в регионах до 2020 года (по 5-6 школ на регион).</a:t>
            </a:r>
          </a:p>
          <a:p>
            <a:pPr marL="342900" indent="-342900">
              <a:buFont typeface="+mj-lt"/>
              <a:buAutoNum type="arabicPeriod"/>
            </a:pPr>
            <a:endParaRPr lang="ru-RU" sz="40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4000" dirty="0" smtClean="0"/>
              <a:t>Обязательным для всех российских школ ФГОС СОО станет </a:t>
            </a:r>
            <a:r>
              <a:rPr lang="ru-RU" sz="4000" b="1" dirty="0" smtClean="0">
                <a:solidFill>
                  <a:srgbClr val="0000FF"/>
                </a:solidFill>
              </a:rPr>
              <a:t>с 1 сентября 2020 года</a:t>
            </a:r>
            <a:r>
              <a:rPr lang="ru-RU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595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86566449"/>
              </p:ext>
            </p:extLst>
          </p:nvPr>
        </p:nvGraphicFramePr>
        <p:xfrm>
          <a:off x="683568" y="1412776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260648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Федеральный закон №273 </a:t>
            </a:r>
          </a:p>
          <a:p>
            <a:pPr algn="ctr"/>
            <a:r>
              <a:rPr lang="ru-RU" sz="28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"Об </a:t>
            </a:r>
            <a:r>
              <a:rPr lang="ru-RU" sz="2800" b="1" dirty="0">
                <a:solidFill>
                  <a:srgbClr val="000099"/>
                </a:solidFill>
                <a:latin typeface="Arial Black" panose="020B0A04020102020204" pitchFamily="34" charset="0"/>
              </a:rPr>
              <a:t>образовании в РФ» </a:t>
            </a:r>
            <a:r>
              <a:rPr lang="ru-RU" sz="2800" i="1" dirty="0">
                <a:solidFill>
                  <a:srgbClr val="000099"/>
                </a:solidFill>
                <a:latin typeface="Arial Black" panose="020B0A04020102020204" pitchFamily="34" charset="0"/>
              </a:rPr>
              <a:t>Статья 66. </a:t>
            </a:r>
            <a:endParaRPr lang="ru-RU" sz="2800" i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43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412776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17.05.2012 N 413 (</a:t>
            </a:r>
            <a:r>
              <a:rPr lang="ru-RU" sz="36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ред. от </a:t>
            </a:r>
            <a:r>
              <a:rPr lang="ru-RU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29.06.2017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«Об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федерального государственного образовательного стандарта среднего общего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ООП СОО – </a:t>
            </a: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одобрена и размещена на 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fgosreestr.ru</a:t>
            </a:r>
            <a:endParaRPr lang="ru-RU" sz="36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0648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Нормативные документы:</a:t>
            </a:r>
            <a:endParaRPr lang="ru-RU" sz="3600" i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13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6206" y="90669"/>
            <a:ext cx="864096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Методологическая основа Стандарта -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системно-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деятельностный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подход</a:t>
            </a:r>
            <a:r>
              <a:rPr 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endParaRPr lang="ru-RU" dirty="0"/>
          </a:p>
          <a:p>
            <a:r>
              <a:rPr lang="ru-RU" sz="2400" dirty="0" smtClean="0"/>
              <a:t>который </a:t>
            </a:r>
            <a:r>
              <a:rPr lang="ru-RU" sz="2400" dirty="0"/>
              <a:t>обеспечивает:</a:t>
            </a:r>
          </a:p>
          <a:p>
            <a:endParaRPr lang="ru-RU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формирование </a:t>
            </a:r>
            <a:r>
              <a:rPr lang="ru-RU" sz="2800" dirty="0"/>
              <a:t>готовности обучающихся к саморазвитию и непрерывному образованию;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/>
              <a:t>проектирование и конструирование развивающей образовательной среды организации, осуществляющей образовательную деятельность;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активную </a:t>
            </a:r>
            <a:r>
              <a:rPr lang="ru-RU" sz="2800" dirty="0"/>
              <a:t>учебно-познавательную деятельность обучающихся;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/>
              <a:t>построение образовательной деятельности с учетом индивидуальных, возрастных, психологических, физиологических особенностей и здоровья обучающихся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0623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7651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/>
              <a:t>ФГОС – стандарты выбора</a:t>
            </a:r>
          </a:p>
        </p:txBody>
      </p:sp>
      <p:graphicFrame>
        <p:nvGraphicFramePr>
          <p:cNvPr id="18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197891"/>
              </p:ext>
            </p:extLst>
          </p:nvPr>
        </p:nvGraphicFramePr>
        <p:xfrm>
          <a:off x="67032" y="914400"/>
          <a:ext cx="6160731" cy="5093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5" name="AutoShape 4"/>
          <p:cNvSpPr>
            <a:spLocks noChangeArrowheads="1"/>
          </p:cNvSpPr>
          <p:nvPr/>
        </p:nvSpPr>
        <p:spPr bwMode="auto">
          <a:xfrm>
            <a:off x="6228184" y="980728"/>
            <a:ext cx="2736304" cy="5760640"/>
          </a:xfrm>
          <a:prstGeom prst="upArrowCallout">
            <a:avLst>
              <a:gd name="adj1" fmla="val 48444"/>
              <a:gd name="adj2" fmla="val 39619"/>
              <a:gd name="adj3" fmla="val 16521"/>
              <a:gd name="adj4" fmla="val 90201"/>
            </a:avLst>
          </a:prstGeom>
          <a:noFill/>
          <a:ln w="5715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>
              <a:solidFill>
                <a:schemeClr val="bg1"/>
              </a:solidFill>
            </a:endParaRPr>
          </a:p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372200" y="3284984"/>
            <a:ext cx="2374900" cy="1058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Учитель –</a:t>
            </a:r>
            <a:r>
              <a:rPr lang="ru-RU" dirty="0"/>
              <a:t> выбор путей, </a:t>
            </a:r>
          </a:p>
          <a:p>
            <a:pPr algn="ctr"/>
            <a:r>
              <a:rPr lang="ru-RU" dirty="0"/>
              <a:t>средств, способов </a:t>
            </a:r>
          </a:p>
          <a:p>
            <a:pPr algn="ctr"/>
            <a:r>
              <a:rPr lang="ru-RU" dirty="0"/>
              <a:t>достижения </a:t>
            </a:r>
          </a:p>
          <a:p>
            <a:pPr algn="ctr"/>
            <a:r>
              <a:rPr lang="ru-RU" dirty="0" smtClean="0"/>
              <a:t>результатов</a:t>
            </a:r>
            <a:endParaRPr lang="ru-RU" dirty="0"/>
          </a:p>
        </p:txBody>
      </p:sp>
      <p:sp>
        <p:nvSpPr>
          <p:cNvPr id="15367" name="Oval 6"/>
          <p:cNvSpPr>
            <a:spLocks noChangeArrowheads="1"/>
          </p:cNvSpPr>
          <p:nvPr/>
        </p:nvSpPr>
        <p:spPr bwMode="auto">
          <a:xfrm>
            <a:off x="6300192" y="1556792"/>
            <a:ext cx="2484437" cy="158417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b="1" dirty="0"/>
              <a:t>Ученик - </a:t>
            </a:r>
            <a:r>
              <a:rPr lang="ru-RU" dirty="0"/>
              <a:t>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dirty="0"/>
              <a:t>выбор индивидуальной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dirty="0"/>
              <a:t>траектории развития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 dirty="0">
              <a:solidFill>
                <a:srgbClr val="A50021"/>
              </a:solidFill>
            </a:endParaRPr>
          </a:p>
        </p:txBody>
      </p:sp>
      <p:sp>
        <p:nvSpPr>
          <p:cNvPr id="15369" name="Rectangle 21"/>
          <p:cNvSpPr>
            <a:spLocks noChangeArrowheads="1"/>
          </p:cNvSpPr>
          <p:nvPr/>
        </p:nvSpPr>
        <p:spPr bwMode="auto">
          <a:xfrm>
            <a:off x="1689320" y="839966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/>
              <a:t>Чем </a:t>
            </a:r>
            <a:r>
              <a:rPr lang="ru-RU" b="1" dirty="0" smtClean="0"/>
              <a:t>выше уровень, </a:t>
            </a:r>
            <a:r>
              <a:rPr lang="ru-RU" b="1" dirty="0"/>
              <a:t>тем </a:t>
            </a:r>
          </a:p>
          <a:p>
            <a:r>
              <a:rPr lang="ru-RU" b="1" dirty="0"/>
              <a:t>больше возможность выбора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0" t="19792" r="59473" b="65416"/>
          <a:stretch/>
        </p:blipFill>
        <p:spPr bwMode="auto">
          <a:xfrm>
            <a:off x="6227763" y="0"/>
            <a:ext cx="2916237" cy="836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Скругленный прямоугольник 13"/>
          <p:cNvSpPr/>
          <p:nvPr/>
        </p:nvSpPr>
        <p:spPr>
          <a:xfrm>
            <a:off x="6372200" y="4581128"/>
            <a:ext cx="2376264" cy="19442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Школа –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        </a:t>
            </a:r>
            <a:r>
              <a:rPr lang="ru-RU" sz="1600" dirty="0" smtClean="0">
                <a:solidFill>
                  <a:schemeClr val="tx1"/>
                </a:solidFill>
              </a:rPr>
              <a:t>самостоятельна в  разработке ООП, учебных планов, </a:t>
            </a:r>
            <a:r>
              <a:rPr lang="ru-RU" sz="1600" dirty="0" smtClean="0"/>
              <a:t>в </a:t>
            </a:r>
            <a:r>
              <a:rPr lang="ru-RU" sz="1600" dirty="0" smtClean="0">
                <a:solidFill>
                  <a:schemeClr val="tx1"/>
                </a:solidFill>
              </a:rPr>
              <a:t>формировании своей структуры, штатного расписания,  выборе оборудования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15" name="Picture 2" descr="C:\Users\Admin\Pictures\t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33591" y="3814415"/>
            <a:ext cx="509786" cy="451643"/>
          </a:xfrm>
          <a:prstGeom prst="rect">
            <a:avLst/>
          </a:prstGeom>
          <a:noFill/>
        </p:spPr>
      </p:pic>
      <p:pic>
        <p:nvPicPr>
          <p:cNvPr id="16" name="Picture 2" descr="C:\Users\Admin\Pictures\MB9004339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41707" y="4695733"/>
            <a:ext cx="432048" cy="432048"/>
          </a:xfrm>
          <a:prstGeom prst="rect">
            <a:avLst/>
          </a:prstGeom>
          <a:noFill/>
        </p:spPr>
      </p:pic>
      <p:sp>
        <p:nvSpPr>
          <p:cNvPr id="17" name="Овал 16"/>
          <p:cNvSpPr/>
          <p:nvPr/>
        </p:nvSpPr>
        <p:spPr>
          <a:xfrm>
            <a:off x="7262361" y="2557026"/>
            <a:ext cx="557313" cy="541783"/>
          </a:xfrm>
          <a:prstGeom prst="ellipse">
            <a:avLst/>
          </a:prstGeom>
          <a:blipFill rotWithShape="0">
            <a:blip r:embed="rId6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Скругленный прямоугольник 18"/>
          <p:cNvSpPr/>
          <p:nvPr/>
        </p:nvSpPr>
        <p:spPr>
          <a:xfrm>
            <a:off x="0" y="246241"/>
            <a:ext cx="2016224" cy="914400"/>
          </a:xfrm>
          <a:prstGeom prst="roundRect">
            <a:avLst>
              <a:gd name="adj" fmla="val 1519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Преемственность и развитие, баланс целей</a:t>
            </a:r>
            <a:endParaRPr lang="ru-RU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5431092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99"/>
                </a:solidFill>
              </a:rPr>
              <a:t>  80%/20%  70%/30% 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60%/40%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339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732242"/>
              </p:ext>
            </p:extLst>
          </p:nvPr>
        </p:nvGraphicFramePr>
        <p:xfrm>
          <a:off x="30762" y="0"/>
          <a:ext cx="9077741" cy="6940296"/>
        </p:xfrm>
        <a:graphic>
          <a:graphicData uri="http://schemas.openxmlformats.org/drawingml/2006/table">
            <a:tbl>
              <a:tblPr>
                <a:solidFill>
                  <a:srgbClr val="FFFF99"/>
                </a:solidFill>
                <a:tableStyleId>{5C22544A-7EE6-4342-B048-85BDC9FD1C3A}</a:tableStyleId>
              </a:tblPr>
              <a:tblGrid>
                <a:gridCol w="26143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015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1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00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381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Предметная область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предмет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Уровень изучения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3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базовый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углубл</a:t>
                      </a: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84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Филология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Русский </a:t>
                      </a: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язык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Литература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84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Иностранные языки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Иностранный язык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Второй</a:t>
                      </a: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иностранный язык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8478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Общественные науки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История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или</a:t>
                      </a: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Россия </a:t>
                      </a: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мире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Экономика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Право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Обществознание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84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и информатика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?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?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Информатика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68478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Естественные науки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Астрономия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Естествознание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6847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Физическая культура, </a:t>
                      </a:r>
                      <a:endParaRPr lang="ru-RU" sz="16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экология </a:t>
                      </a: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ОБЖ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Физическая культура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Экология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ОБЖ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38180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Индивидуальный </a:t>
                      </a: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38092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Курсы по выбору 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Элективные,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факультативные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120399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571184" cy="112474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ФГОС СОО п.11 Индивидуальный проект представляет собой особую форму организации деятельности обучающихся (учебное исследование или учебный проект)</a:t>
            </a:r>
            <a:endParaRPr lang="ru-RU" sz="2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980728"/>
            <a:ext cx="4040188" cy="639762"/>
          </a:xfrm>
        </p:spPr>
        <p:txBody>
          <a:bodyPr/>
          <a:lstStyle/>
          <a:p>
            <a:r>
              <a:rPr lang="ru-RU" dirty="0" smtClean="0"/>
              <a:t>Требования к организации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544" y="1628800"/>
            <a:ext cx="4032448" cy="352839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A50021"/>
                </a:solidFill>
              </a:rPr>
              <a:t>Индивидуальный проект выполняется:</a:t>
            </a:r>
          </a:p>
          <a:p>
            <a:r>
              <a:rPr lang="ru-RU" dirty="0" smtClean="0"/>
              <a:t> самостоятельно под руководством учителя (</a:t>
            </a:r>
            <a:r>
              <a:rPr lang="ru-RU" dirty="0" err="1" smtClean="0"/>
              <a:t>тьютора</a:t>
            </a:r>
            <a:r>
              <a:rPr lang="ru-RU" dirty="0" smtClean="0"/>
              <a:t>) по выбранной теме в рамках </a:t>
            </a:r>
            <a:r>
              <a:rPr lang="ru-RU" dirty="0" smtClean="0">
                <a:solidFill>
                  <a:srgbClr val="A50021"/>
                </a:solidFill>
              </a:rPr>
              <a:t>одного или нескольких изучаемых учебных предметов, курсов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 течение </a:t>
            </a:r>
            <a:r>
              <a:rPr lang="ru-RU" dirty="0" smtClean="0">
                <a:solidFill>
                  <a:srgbClr val="A50021"/>
                </a:solidFill>
              </a:rPr>
              <a:t>одного или двух лет </a:t>
            </a:r>
            <a:r>
              <a:rPr lang="ru-RU" dirty="0" smtClean="0"/>
              <a:t>в рамках учебного времени, специально отведённого учебным планом, и должен быть представлен в виде </a:t>
            </a:r>
            <a:r>
              <a:rPr lang="ru-RU" dirty="0" smtClean="0">
                <a:solidFill>
                  <a:srgbClr val="A50021"/>
                </a:solidFill>
              </a:rPr>
              <a:t>завершённого учебного исследования или разработанного проекта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980728"/>
            <a:ext cx="4041775" cy="576064"/>
          </a:xfrm>
        </p:spPr>
        <p:txBody>
          <a:bodyPr/>
          <a:lstStyle/>
          <a:p>
            <a:r>
              <a:rPr lang="ru-RU" dirty="0" smtClean="0"/>
              <a:t>Требования к результатам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4008" y="1556792"/>
            <a:ext cx="4320480" cy="4104456"/>
          </a:xfrm>
        </p:spPr>
        <p:txBody>
          <a:bodyPr>
            <a:normAutofit fontScale="25000" lnSpcReduction="20000"/>
          </a:bodyPr>
          <a:lstStyle/>
          <a:p>
            <a:r>
              <a:rPr lang="ru-RU" sz="5500" b="1" dirty="0" smtClean="0">
                <a:solidFill>
                  <a:srgbClr val="A50021"/>
                </a:solidFill>
              </a:rPr>
              <a:t>Результаты выполнения индивидуального проекта должны отражать:</a:t>
            </a:r>
          </a:p>
          <a:p>
            <a:r>
              <a:rPr lang="ru-RU" sz="5500" dirty="0" err="1" smtClean="0"/>
              <a:t>сформированность</a:t>
            </a:r>
            <a:r>
              <a:rPr lang="ru-RU" sz="5500" dirty="0" smtClean="0"/>
              <a:t> навыков коммуникативной, учебно-исследовательской, проектной  деятельности,  критического мышления</a:t>
            </a:r>
          </a:p>
          <a:p>
            <a:pPr>
              <a:buNone/>
            </a:pPr>
            <a:endParaRPr lang="ru-RU" sz="5500" dirty="0" smtClean="0"/>
          </a:p>
          <a:p>
            <a:r>
              <a:rPr lang="ru-RU" sz="5500" dirty="0" smtClean="0"/>
              <a:t>способность к </a:t>
            </a:r>
            <a:r>
              <a:rPr lang="ru-RU" sz="5500" dirty="0" smtClean="0">
                <a:solidFill>
                  <a:srgbClr val="A50021"/>
                </a:solidFill>
              </a:rPr>
              <a:t>инновационной, аналитической, творческой, интеллектуальной </a:t>
            </a:r>
            <a:r>
              <a:rPr lang="ru-RU" sz="5500" dirty="0" smtClean="0"/>
              <a:t>деятельности</a:t>
            </a:r>
          </a:p>
          <a:p>
            <a:endParaRPr lang="ru-RU" sz="5500" dirty="0" smtClean="0"/>
          </a:p>
          <a:p>
            <a:r>
              <a:rPr lang="ru-RU" sz="5500" dirty="0" err="1" smtClean="0"/>
              <a:t>сформированность</a:t>
            </a:r>
            <a:r>
              <a:rPr lang="ru-RU" sz="5500" dirty="0" smtClean="0"/>
              <a:t> навыков самостоятельного применения приобретённых </a:t>
            </a:r>
            <a:r>
              <a:rPr lang="ru-RU" sz="5500" dirty="0" smtClean="0">
                <a:solidFill>
                  <a:srgbClr val="A50021"/>
                </a:solidFill>
              </a:rPr>
              <a:t>знаний и способов действий при решении различных задач</a:t>
            </a:r>
          </a:p>
          <a:p>
            <a:pPr>
              <a:buNone/>
            </a:pPr>
            <a:endParaRPr lang="ru-RU" sz="5500" dirty="0" smtClean="0"/>
          </a:p>
          <a:p>
            <a:r>
              <a:rPr lang="ru-RU" sz="5500" dirty="0" smtClean="0"/>
              <a:t>способность </a:t>
            </a:r>
            <a:r>
              <a:rPr lang="ru-RU" sz="5500" dirty="0" smtClean="0">
                <a:solidFill>
                  <a:srgbClr val="A50021"/>
                </a:solidFill>
              </a:rPr>
              <a:t>постановки цели и формулирования гипотезы исследования, планирования работы, отбора и интерпретации необходимой информации, структурирования аргументации </a:t>
            </a:r>
            <a:r>
              <a:rPr lang="ru-RU" sz="5500" dirty="0" smtClean="0"/>
              <a:t>результатов исследования на основе собранных данных, презентации результатов</a:t>
            </a:r>
          </a:p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-144524" y="48207"/>
            <a:ext cx="1656184" cy="9144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Ключевые особенности ФГОС СОО</a:t>
            </a:r>
            <a:endParaRPr lang="ru-RU" sz="16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3568" y="5301208"/>
            <a:ext cx="7992888" cy="576064"/>
          </a:xfrm>
          <a:prstGeom prst="roundRect">
            <a:avLst>
              <a:gd name="adj" fmla="val 4394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A50021"/>
                </a:solidFill>
              </a:rPr>
              <a:t>Области проектной деятельности: </a:t>
            </a:r>
            <a:r>
              <a:rPr lang="ru-RU" sz="1400" dirty="0" smtClean="0">
                <a:solidFill>
                  <a:schemeClr val="tx1"/>
                </a:solidFill>
              </a:rPr>
              <a:t>познавательная, практическая, учебно-исследовательская, социальная, художественно-творческая, иная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576" y="6021288"/>
            <a:ext cx="7992888" cy="504056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A50021"/>
                </a:solidFill>
              </a:rPr>
              <a:t>Примерные виды проектов </a:t>
            </a:r>
            <a:r>
              <a:rPr lang="ru-RU" sz="1400" b="1" dirty="0" smtClean="0">
                <a:solidFill>
                  <a:schemeClr val="tx1"/>
                </a:solidFill>
              </a:rPr>
              <a:t>: </a:t>
            </a:r>
            <a:r>
              <a:rPr lang="ru-RU" sz="1400" dirty="0" smtClean="0">
                <a:solidFill>
                  <a:schemeClr val="tx1"/>
                </a:solidFill>
              </a:rPr>
              <a:t>информационный, творческий, социальный, прикладной, инновационный, конструкторский, инженерный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0214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8588191"/>
              </p:ext>
            </p:extLst>
          </p:nvPr>
        </p:nvGraphicFramePr>
        <p:xfrm>
          <a:off x="251520" y="692696"/>
          <a:ext cx="878497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-180528" y="0"/>
            <a:ext cx="1656184" cy="9144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Ключевые особенности ФГОС СОО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59226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1170</Words>
  <Application>Microsoft Office PowerPoint</Application>
  <PresentationFormat>Экран (4:3)</PresentationFormat>
  <Paragraphs>383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Calibri</vt:lpstr>
      <vt:lpstr>Helvetica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ФГОС – стандарты выбора</vt:lpstr>
      <vt:lpstr>Презентация PowerPoint</vt:lpstr>
      <vt:lpstr>ФГОС СОО п.11 Индивидуальный проект представляет собой особую форму организации деятельности обучающихся (учебное исследование или учебный проект)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MBL</cp:lastModifiedBy>
  <cp:revision>3</cp:revision>
  <cp:lastPrinted>2015-11-24T10:14:30Z</cp:lastPrinted>
  <dcterms:created xsi:type="dcterms:W3CDTF">2015-08-22T15:00:50Z</dcterms:created>
  <dcterms:modified xsi:type="dcterms:W3CDTF">2018-01-25T06:15:23Z</dcterms:modified>
</cp:coreProperties>
</file>